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5" r:id="rId3"/>
    <p:sldId id="286" r:id="rId4"/>
    <p:sldId id="276" r:id="rId5"/>
    <p:sldId id="259" r:id="rId6"/>
    <p:sldId id="271" r:id="rId7"/>
    <p:sldId id="281" r:id="rId8"/>
    <p:sldId id="277" r:id="rId9"/>
    <p:sldId id="272" r:id="rId10"/>
    <p:sldId id="282" r:id="rId11"/>
    <p:sldId id="288"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6" autoAdjust="0"/>
    <p:restoredTop sz="94530" autoAdjust="0"/>
  </p:normalViewPr>
  <p:slideViewPr>
    <p:cSldViewPr snapToGrid="0">
      <p:cViewPr varScale="1">
        <p:scale>
          <a:sx n="72" d="100"/>
          <a:sy n="72" d="100"/>
        </p:scale>
        <p:origin x="40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1F231-53A2-4D33-A499-CD8FB9F8AD1A}"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6C6EB-9BA2-4913-A670-718815DD1CEF}" type="slidenum">
              <a:rPr lang="en-US" smtClean="0"/>
              <a:t>‹#›</a:t>
            </a:fld>
            <a:endParaRPr lang="en-US"/>
          </a:p>
        </p:txBody>
      </p:sp>
    </p:spTree>
    <p:extLst>
      <p:ext uri="{BB962C8B-B14F-4D97-AF65-F5344CB8AC3E}">
        <p14:creationId xmlns:p14="http://schemas.microsoft.com/office/powerpoint/2010/main" val="3790948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6C6EB-9BA2-4913-A670-718815DD1CEF}" type="slidenum">
              <a:rPr lang="en-US" smtClean="0"/>
              <a:t>4</a:t>
            </a:fld>
            <a:endParaRPr lang="en-US"/>
          </a:p>
        </p:txBody>
      </p:sp>
    </p:spTree>
    <p:extLst>
      <p:ext uri="{BB962C8B-B14F-4D97-AF65-F5344CB8AC3E}">
        <p14:creationId xmlns:p14="http://schemas.microsoft.com/office/powerpoint/2010/main" val="177446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6C6EB-9BA2-4913-A670-718815DD1CEF}" type="slidenum">
              <a:rPr lang="en-US" smtClean="0"/>
              <a:t>6</a:t>
            </a:fld>
            <a:endParaRPr lang="en-US"/>
          </a:p>
        </p:txBody>
      </p:sp>
    </p:spTree>
    <p:extLst>
      <p:ext uri="{BB962C8B-B14F-4D97-AF65-F5344CB8AC3E}">
        <p14:creationId xmlns:p14="http://schemas.microsoft.com/office/powerpoint/2010/main" val="3427556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ABEC-C843-1537-C560-140C12605A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BA8513-A9BD-2903-42E4-AC58EA928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2C445-73A9-524C-3B8F-BC2667E8C5C4}"/>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4AB95FCE-BF22-5D4F-4A20-84654A1E8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C8720-B81B-7201-AB96-AE3A89D4F6F9}"/>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314375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BE4C8-7E1F-CFC1-907C-089CA94B1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B8B208-3EE1-C53E-E168-7E675C6707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C7C8E-2C11-5422-F87C-1B9051479472}"/>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57CCE129-8DB4-521A-FCBE-6E12086FB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EBDB8-889E-4FE1-F781-9DDEB4F81057}"/>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130236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62E8F-E431-41D8-2A46-5C6DD8C993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527500-5CC8-20BB-44B0-48851037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930BE-21D8-5373-F85B-1E0984213E08}"/>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14BCB6F0-D33F-6262-B5B5-863E1FADD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B9AB0-E637-E00B-14E4-274653ACA683}"/>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337525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E63A-2975-3596-CC21-FD306FD53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C94378-55C1-D8A9-346C-F569A4F6A4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74AC-D3BE-4E7A-9FA3-7C27BB36AC09}"/>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E4D65181-66A1-F5C9-3C86-90463A3A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5DA14-4959-50D6-648C-8BA818AA7715}"/>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370758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306F-0818-4820-2E08-87E33B17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6349D1-71DC-DCC5-F8BA-E7053537BD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598EAC-B839-A109-A49F-0C7D80395BCE}"/>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8029C6ED-3FD7-1131-347D-BE3606DC0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FEB87-0BF4-0C0B-DA34-E322F7DC77EC}"/>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133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F604D-8919-3815-117E-9E45D8F7D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EF684-A3D9-6884-2540-AAE968EDC7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CD2DE3-6C24-BBA5-6139-1AE15AD519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CC75A6-9EF1-095B-3FA6-92FE93F8647A}"/>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6" name="Footer Placeholder 5">
            <a:extLst>
              <a:ext uri="{FF2B5EF4-FFF2-40B4-BE49-F238E27FC236}">
                <a16:creationId xmlns:a16="http://schemas.microsoft.com/office/drawing/2014/main" id="{106629CF-3F5C-B7C3-F68D-728ACC01DF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28736-BD51-7BFE-15A3-01D9CED6DEAE}"/>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3582793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E03F-20A4-9F89-FC05-407EAD4422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40EA96-FA63-4C1C-8961-9BB65181C8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F2992C-BAD0-2CC4-DC3D-F35ECA859B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B69F0-082E-D13E-E95E-44163A8BFA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F13EF1-2A83-673C-27B2-5463BCB5E9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AF2809-C1BB-9C97-15DB-F898ADAB2364}"/>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8" name="Footer Placeholder 7">
            <a:extLst>
              <a:ext uri="{FF2B5EF4-FFF2-40B4-BE49-F238E27FC236}">
                <a16:creationId xmlns:a16="http://schemas.microsoft.com/office/drawing/2014/main" id="{4A591CCF-D4B7-EB58-7043-70F0507315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42B005-4F29-F851-5290-6E9B74319F30}"/>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73805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16C2-0B43-F873-A77B-7BE0124333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0D105E-5951-00EA-C943-D321C74E82DD}"/>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4" name="Footer Placeholder 3">
            <a:extLst>
              <a:ext uri="{FF2B5EF4-FFF2-40B4-BE49-F238E27FC236}">
                <a16:creationId xmlns:a16="http://schemas.microsoft.com/office/drawing/2014/main" id="{AE76AFCB-FE5C-5CA0-F9F1-CF6DC4538F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249527-312F-EA49-710B-DFD3D8AD8B93}"/>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335137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B9F22-5196-4600-ABA5-752BE73F8490}"/>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3" name="Footer Placeholder 2">
            <a:extLst>
              <a:ext uri="{FF2B5EF4-FFF2-40B4-BE49-F238E27FC236}">
                <a16:creationId xmlns:a16="http://schemas.microsoft.com/office/drawing/2014/main" id="{A460CAFA-6A32-F3F4-9571-5DE0679731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673DE5-DC0D-67B0-3823-1AB7FC97C4AE}"/>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1186787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0712-16B5-CFB9-02F9-396A957A3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E45FC6-9CEA-F36C-BCE9-04EEB16D9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4C5D8E-FC39-8AB6-D5E1-6AEC6195B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407F99-F942-017E-CB29-CBF6F25CC3DB}"/>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6" name="Footer Placeholder 5">
            <a:extLst>
              <a:ext uri="{FF2B5EF4-FFF2-40B4-BE49-F238E27FC236}">
                <a16:creationId xmlns:a16="http://schemas.microsoft.com/office/drawing/2014/main" id="{BE90AA0C-D4E3-8DAB-73D0-F9D7FDA70C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62A02-310E-9975-80BC-DF37088047F4}"/>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270916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426A8-A3EF-C101-4B04-5FD52D369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9F0155-7B32-1461-5FB7-31F1CB63F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3FE8A0-17DB-959B-C027-0ABB5D651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0CF00-52AC-103D-1EE8-D2155AB86956}"/>
              </a:ext>
            </a:extLst>
          </p:cNvPr>
          <p:cNvSpPr>
            <a:spLocks noGrp="1"/>
          </p:cNvSpPr>
          <p:nvPr>
            <p:ph type="dt" sz="half" idx="10"/>
          </p:nvPr>
        </p:nvSpPr>
        <p:spPr/>
        <p:txBody>
          <a:bodyPr/>
          <a:lstStyle/>
          <a:p>
            <a:fld id="{5F10499C-14B3-45B4-B64E-C188699553DE}" type="datetimeFigureOut">
              <a:rPr lang="en-US" smtClean="0"/>
              <a:t>5/9/2024</a:t>
            </a:fld>
            <a:endParaRPr lang="en-US"/>
          </a:p>
        </p:txBody>
      </p:sp>
      <p:sp>
        <p:nvSpPr>
          <p:cNvPr id="6" name="Footer Placeholder 5">
            <a:extLst>
              <a:ext uri="{FF2B5EF4-FFF2-40B4-BE49-F238E27FC236}">
                <a16:creationId xmlns:a16="http://schemas.microsoft.com/office/drawing/2014/main" id="{EF263621-629C-5486-5244-697B8E504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17A7B-863A-52AB-964B-6AB1DFBD8CED}"/>
              </a:ext>
            </a:extLst>
          </p:cNvPr>
          <p:cNvSpPr>
            <a:spLocks noGrp="1"/>
          </p:cNvSpPr>
          <p:nvPr>
            <p:ph type="sldNum" sz="quarter" idx="12"/>
          </p:nvPr>
        </p:nvSpPr>
        <p:spPr/>
        <p:txBody>
          <a:bodyPr/>
          <a:lstStyle/>
          <a:p>
            <a:fld id="{7BF84438-90B9-4B10-9FAA-583707B54AB8}" type="slidenum">
              <a:rPr lang="en-US" smtClean="0"/>
              <a:t>‹#›</a:t>
            </a:fld>
            <a:endParaRPr lang="en-US"/>
          </a:p>
        </p:txBody>
      </p:sp>
    </p:spTree>
    <p:extLst>
      <p:ext uri="{BB962C8B-B14F-4D97-AF65-F5344CB8AC3E}">
        <p14:creationId xmlns:p14="http://schemas.microsoft.com/office/powerpoint/2010/main" val="411405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0005E-C303-2B4A-2529-C3D40EC200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5A14D5-0CAF-D1DD-3686-B1507EA64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FB663-9E70-B416-E928-219F18BD7B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10499C-14B3-45B4-B64E-C188699553DE}" type="datetimeFigureOut">
              <a:rPr lang="en-US" smtClean="0"/>
              <a:t>5/9/2024</a:t>
            </a:fld>
            <a:endParaRPr lang="en-US"/>
          </a:p>
        </p:txBody>
      </p:sp>
      <p:sp>
        <p:nvSpPr>
          <p:cNvPr id="5" name="Footer Placeholder 4">
            <a:extLst>
              <a:ext uri="{FF2B5EF4-FFF2-40B4-BE49-F238E27FC236}">
                <a16:creationId xmlns:a16="http://schemas.microsoft.com/office/drawing/2014/main" id="{753001FF-C231-4BF7-B770-04D166C53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85E78D-6914-F19F-9E12-20FF8233B8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84438-90B9-4B10-9FAA-583707B54AB8}" type="slidenum">
              <a:rPr lang="en-US" smtClean="0"/>
              <a:t>‹#›</a:t>
            </a:fld>
            <a:endParaRPr lang="en-US"/>
          </a:p>
        </p:txBody>
      </p:sp>
    </p:spTree>
    <p:extLst>
      <p:ext uri="{BB962C8B-B14F-4D97-AF65-F5344CB8AC3E}">
        <p14:creationId xmlns:p14="http://schemas.microsoft.com/office/powerpoint/2010/main" val="3342769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desks and looking at a magnifying glass&#10;&#10;Description automatically generated">
            <a:extLst>
              <a:ext uri="{FF2B5EF4-FFF2-40B4-BE49-F238E27FC236}">
                <a16:creationId xmlns:a16="http://schemas.microsoft.com/office/drawing/2014/main" id="{A74B5473-B1EF-D2A9-B9C8-5DE0AFAB77F5}"/>
              </a:ext>
            </a:extLst>
          </p:cNvPr>
          <p:cNvPicPr>
            <a:picLocks noChangeAspect="1"/>
          </p:cNvPicPr>
          <p:nvPr/>
        </p:nvPicPr>
        <p:blipFill rotWithShape="1">
          <a:blip r:embed="rId2">
            <a:extLst>
              <a:ext uri="{28A0092B-C50C-407E-A947-70E740481C1C}">
                <a14:useLocalDpi xmlns:a14="http://schemas.microsoft.com/office/drawing/2010/main" val="0"/>
              </a:ext>
            </a:extLst>
          </a:blip>
          <a:srcRect l="10162" t="9091" r="24052" b="-1"/>
          <a:stretch/>
        </p:blipFill>
        <p:spPr>
          <a:xfrm>
            <a:off x="3523488" y="9437"/>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F11490-D142-3A4B-4C7C-90B00FC06C83}"/>
              </a:ext>
            </a:extLst>
          </p:cNvPr>
          <p:cNvSpPr>
            <a:spLocks noGrp="1"/>
          </p:cNvSpPr>
          <p:nvPr>
            <p:ph type="ctrTitle"/>
          </p:nvPr>
        </p:nvSpPr>
        <p:spPr>
          <a:xfrm>
            <a:off x="477981" y="1122363"/>
            <a:ext cx="4023360" cy="3204134"/>
          </a:xfrm>
        </p:spPr>
        <p:txBody>
          <a:bodyPr anchor="b">
            <a:normAutofit fontScale="90000"/>
          </a:bodyPr>
          <a:lstStyle/>
          <a:p>
            <a:pPr algn="l"/>
            <a:r>
              <a:rPr lang="en-US" sz="3000" kern="100" dirty="0">
                <a:solidFill>
                  <a:schemeClr val="bg1"/>
                </a:solidFill>
                <a:effectLst/>
                <a:latin typeface="Times New Roman" panose="02020603050405020304" pitchFamily="18" charset="0"/>
                <a:ea typeface="Aptos" panose="02110004020202020204"/>
                <a:cs typeface="Times New Roman" panose="02020603050405020304" pitchFamily="18" charset="0"/>
              </a:rPr>
              <a:t>Harnessing Social Network Analysis and Large Language Models for Rare Disease </a:t>
            </a:r>
            <a:r>
              <a:rPr lang="en-US" sz="3000" kern="100" dirty="0">
                <a:solidFill>
                  <a:schemeClr val="bg1"/>
                </a:solidFill>
                <a:latin typeface="Times New Roman" panose="02020603050405020304" pitchFamily="18" charset="0"/>
                <a:ea typeface="Aptos" panose="02110004020202020204"/>
                <a:cs typeface="Times New Roman" panose="02020603050405020304" pitchFamily="18" charset="0"/>
              </a:rPr>
              <a:t>Collaborator and </a:t>
            </a:r>
            <a:r>
              <a:rPr lang="en-US" sz="3000" kern="100" dirty="0">
                <a:solidFill>
                  <a:schemeClr val="bg1"/>
                </a:solidFill>
                <a:effectLst/>
                <a:latin typeface="Times New Roman" panose="02020603050405020304" pitchFamily="18" charset="0"/>
                <a:ea typeface="Aptos" panose="02110004020202020204"/>
                <a:cs typeface="Times New Roman" panose="02020603050405020304" pitchFamily="18" charset="0"/>
              </a:rPr>
              <a:t>Specialist Recommendation</a:t>
            </a:r>
            <a:br>
              <a:rPr lang="en-US" sz="3000" kern="100" dirty="0">
                <a:solidFill>
                  <a:schemeClr val="bg1"/>
                </a:solidFill>
                <a:effectLst/>
                <a:latin typeface="Aptos" panose="02110004020202020204"/>
                <a:ea typeface="Aptos" panose="02110004020202020204"/>
                <a:cs typeface="Times New Roman" panose="02020603050405020304" pitchFamily="18" charset="0"/>
              </a:rPr>
            </a:br>
            <a:endParaRPr lang="en-US" sz="3000" dirty="0">
              <a:solidFill>
                <a:schemeClr val="bg1"/>
              </a:solidFill>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74E616-8BAE-8675-2DD1-DBFD03C70451}"/>
              </a:ext>
            </a:extLst>
          </p:cNvPr>
          <p:cNvSpPr txBox="1"/>
          <p:nvPr/>
        </p:nvSpPr>
        <p:spPr>
          <a:xfrm>
            <a:off x="338314" y="4926774"/>
            <a:ext cx="4639668" cy="1569660"/>
          </a:xfrm>
          <a:prstGeom prst="rect">
            <a:avLst/>
          </a:prstGeom>
          <a:noFill/>
        </p:spPr>
        <p:txBody>
          <a:bodyPr wrap="none" rtlCol="0">
            <a:spAutoFit/>
          </a:bodyPr>
          <a:lstStyle/>
          <a:p>
            <a:r>
              <a:rPr lang="en-US" sz="2400" dirty="0">
                <a:solidFill>
                  <a:schemeClr val="bg1"/>
                </a:solidFill>
              </a:rPr>
              <a:t>Jaber Valinejad, PhD, Qian Zhu, PhD</a:t>
            </a:r>
          </a:p>
          <a:p>
            <a:endParaRPr lang="en-US" sz="2400" dirty="0">
              <a:solidFill>
                <a:schemeClr val="bg1"/>
              </a:solidFill>
            </a:endParaRPr>
          </a:p>
          <a:p>
            <a:endParaRPr lang="en-US" sz="2400" dirty="0">
              <a:solidFill>
                <a:schemeClr val="bg1"/>
              </a:solidFill>
            </a:endParaRPr>
          </a:p>
          <a:p>
            <a:r>
              <a:rPr lang="en-US" sz="2400" dirty="0">
                <a:solidFill>
                  <a:schemeClr val="bg1"/>
                </a:solidFill>
              </a:rPr>
              <a:t>May 10, 2024</a:t>
            </a:r>
          </a:p>
        </p:txBody>
      </p:sp>
    </p:spTree>
    <p:extLst>
      <p:ext uri="{BB962C8B-B14F-4D97-AF65-F5344CB8AC3E}">
        <p14:creationId xmlns:p14="http://schemas.microsoft.com/office/powerpoint/2010/main" val="2514690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DAC3E9-6067-9768-8C46-BF21B9BAC687}"/>
              </a:ext>
            </a:extLst>
          </p:cNvPr>
          <p:cNvSpPr txBox="1"/>
          <p:nvPr/>
        </p:nvSpPr>
        <p:spPr>
          <a:xfrm>
            <a:off x="838200" y="327449"/>
            <a:ext cx="10515600" cy="1077218"/>
          </a:xfrm>
          <a:prstGeom prst="rect">
            <a:avLst/>
          </a:prstGeom>
          <a:noFill/>
        </p:spPr>
        <p:txBody>
          <a:bodyPr wrap="square">
            <a:spAutoFit/>
          </a:bodyPr>
          <a:lstStyle/>
          <a:p>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Recommend the top-ranked researchers as potential collaborators/specialists</a:t>
            </a:r>
            <a:endParaRPr lang="en-US" sz="3200" dirty="0"/>
          </a:p>
        </p:txBody>
      </p:sp>
      <p:pic>
        <p:nvPicPr>
          <p:cNvPr id="7" name="Content Placeholder 4" descr="A person using a computer&#10;&#10;Description automatically generated">
            <a:extLst>
              <a:ext uri="{FF2B5EF4-FFF2-40B4-BE49-F238E27FC236}">
                <a16:creationId xmlns:a16="http://schemas.microsoft.com/office/drawing/2014/main" id="{9ED0C585-F124-687C-9409-8F530DE24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07" y="1964158"/>
            <a:ext cx="1297200" cy="810413"/>
          </a:xfrm>
          <a:prstGeom prst="rect">
            <a:avLst/>
          </a:prstGeom>
        </p:spPr>
      </p:pic>
      <p:sp>
        <p:nvSpPr>
          <p:cNvPr id="8" name="Rectangle 7">
            <a:extLst>
              <a:ext uri="{FF2B5EF4-FFF2-40B4-BE49-F238E27FC236}">
                <a16:creationId xmlns:a16="http://schemas.microsoft.com/office/drawing/2014/main" id="{0B482D6B-9C5F-7972-3490-75BA1E95256E}"/>
              </a:ext>
            </a:extLst>
          </p:cNvPr>
          <p:cNvSpPr/>
          <p:nvPr/>
        </p:nvSpPr>
        <p:spPr>
          <a:xfrm>
            <a:off x="3065255" y="5658736"/>
            <a:ext cx="5944274" cy="619956"/>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endParaRPr lang="en-US" sz="1400" dirty="0">
              <a:solidFill>
                <a:srgbClr val="0D0D0D"/>
              </a:solidFill>
              <a:highlight>
                <a:srgbClr val="FFFFFF"/>
              </a:highligh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3417C44-070D-D9CD-AB29-4D5814AE9131}"/>
              </a:ext>
            </a:extLst>
          </p:cNvPr>
          <p:cNvSpPr/>
          <p:nvPr/>
        </p:nvSpPr>
        <p:spPr>
          <a:xfrm>
            <a:off x="488857" y="2846340"/>
            <a:ext cx="2310394" cy="3526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b="0" i="0" dirty="0">
                <a:solidFill>
                  <a:srgbClr val="0D0D0D"/>
                </a:solidFill>
                <a:effectLst/>
                <a:highlight>
                  <a:srgbClr val="FFFFFF"/>
                </a:highlight>
                <a:latin typeface="Söhne"/>
              </a:rPr>
              <a:t>-Determining a rare disease</a:t>
            </a:r>
          </a:p>
          <a:p>
            <a:r>
              <a:rPr lang="en-US" sz="1200" b="0" i="0" dirty="0">
                <a:solidFill>
                  <a:srgbClr val="0D0D0D"/>
                </a:solidFill>
                <a:effectLst/>
                <a:highlight>
                  <a:srgbClr val="FFFFFF"/>
                </a:highlight>
                <a:latin typeface="Söhne"/>
              </a:rPr>
              <a:t>-Searching a  key word</a:t>
            </a:r>
            <a:endParaRPr lang="en-US" sz="1200" dirty="0"/>
          </a:p>
          <a:p>
            <a:endParaRPr lang="en-US" sz="1200" b="0" i="0" dirty="0">
              <a:solidFill>
                <a:srgbClr val="0D0D0D"/>
              </a:solidFill>
              <a:effectLst/>
              <a:highlight>
                <a:srgbClr val="FFFFFF"/>
              </a:highlight>
              <a:latin typeface="Söhne"/>
            </a:endParaRPr>
          </a:p>
        </p:txBody>
      </p:sp>
      <p:cxnSp>
        <p:nvCxnSpPr>
          <p:cNvPr id="12" name="Straight Arrow Connector 11">
            <a:extLst>
              <a:ext uri="{FF2B5EF4-FFF2-40B4-BE49-F238E27FC236}">
                <a16:creationId xmlns:a16="http://schemas.microsoft.com/office/drawing/2014/main" id="{4F5876FD-4478-FFA4-943C-880ABF2DFBFD}"/>
              </a:ext>
            </a:extLst>
          </p:cNvPr>
          <p:cNvCxnSpPr>
            <a:cxnSpLocks/>
            <a:endCxn id="19" idx="1"/>
          </p:cNvCxnSpPr>
          <p:nvPr/>
        </p:nvCxnSpPr>
        <p:spPr>
          <a:xfrm>
            <a:off x="1928007" y="2474751"/>
            <a:ext cx="1196420" cy="3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descr="A close-up of a diagram&#10;&#10;Description automatically generated">
            <a:extLst>
              <a:ext uri="{FF2B5EF4-FFF2-40B4-BE49-F238E27FC236}">
                <a16:creationId xmlns:a16="http://schemas.microsoft.com/office/drawing/2014/main" id="{A6580824-72A0-7C0C-4456-55CB4912E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427" y="1629097"/>
            <a:ext cx="2748132" cy="1697548"/>
          </a:xfrm>
          <a:prstGeom prst="rect">
            <a:avLst/>
          </a:prstGeom>
        </p:spPr>
      </p:pic>
      <p:sp>
        <p:nvSpPr>
          <p:cNvPr id="22" name="TextBox 21">
            <a:extLst>
              <a:ext uri="{FF2B5EF4-FFF2-40B4-BE49-F238E27FC236}">
                <a16:creationId xmlns:a16="http://schemas.microsoft.com/office/drawing/2014/main" id="{8CFCF1F9-EC54-21C7-A74F-B64803BB5BF0}"/>
              </a:ext>
            </a:extLst>
          </p:cNvPr>
          <p:cNvSpPr txBox="1"/>
          <p:nvPr/>
        </p:nvSpPr>
        <p:spPr>
          <a:xfrm>
            <a:off x="3065254" y="3614500"/>
            <a:ext cx="2959028"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chemeClr val="tx1"/>
                </a:solidFill>
                <a:latin typeface="Times New Roman" panose="02020603050405020304" pitchFamily="18" charset="0"/>
                <a:cs typeface="Times New Roman" panose="02020603050405020304" pitchFamily="18" charset="0"/>
              </a:rPr>
              <a:t>Microsoft </a:t>
            </a:r>
            <a:r>
              <a:rPr lang="en-US" sz="1400" dirty="0" err="1">
                <a:solidFill>
                  <a:schemeClr val="tx1"/>
                </a:solidFill>
                <a:latin typeface="Times New Roman" panose="02020603050405020304" pitchFamily="18" charset="0"/>
                <a:cs typeface="Times New Roman" panose="02020603050405020304" pitchFamily="18" charset="0"/>
              </a:rPr>
              <a:t>BiomedNLP-PubMedBERT</a:t>
            </a:r>
            <a:r>
              <a:rPr lang="en-US" sz="1400" dirty="0">
                <a:solidFill>
                  <a:schemeClr val="tx1"/>
                </a:solidFill>
                <a:latin typeface="Times New Roman" panose="02020603050405020304" pitchFamily="18" charset="0"/>
                <a:cs typeface="Times New Roman" panose="02020603050405020304" pitchFamily="18" charset="0"/>
              </a:rPr>
              <a:t> encoder </a:t>
            </a:r>
            <a:r>
              <a:rPr lang="en-US" sz="1400" dirty="0">
                <a:latin typeface="Times New Roman" panose="02020603050405020304" pitchFamily="18" charset="0"/>
                <a:cs typeface="Times New Roman" panose="02020603050405020304" pitchFamily="18" charset="0"/>
              </a:rPr>
              <a:t>f</a:t>
            </a:r>
            <a:r>
              <a:rPr lang="en-US" sz="1400" dirty="0">
                <a:solidFill>
                  <a:schemeClr val="tx1"/>
                </a:solidFill>
                <a:latin typeface="Times New Roman" panose="02020603050405020304" pitchFamily="18" charset="0"/>
                <a:cs typeface="Times New Roman" panose="02020603050405020304" pitchFamily="18" charset="0"/>
              </a:rPr>
              <a:t>inetuned for Semantic similarity task  by</a:t>
            </a:r>
            <a:endParaRPr lang="en-US" sz="1400" b="0" dirty="0">
              <a:solidFill>
                <a:schemeClr val="tx1"/>
              </a:solidFill>
              <a:effectLst/>
              <a:latin typeface="Times New Roman" panose="02020603050405020304" pitchFamily="18" charset="0"/>
              <a:cs typeface="Times New Roman" panose="02020603050405020304" pitchFamily="18" charset="0"/>
            </a:endParaRPr>
          </a:p>
          <a:p>
            <a:pPr lvl="1"/>
            <a:r>
              <a:rPr lang="en-US" sz="1400" b="0" dirty="0">
                <a:solidFill>
                  <a:schemeClr val="tx1"/>
                </a:solidFill>
                <a:effectLst/>
                <a:latin typeface="Times New Roman" panose="02020603050405020304" pitchFamily="18" charset="0"/>
                <a:cs typeface="Times New Roman" panose="02020603050405020304" pitchFamily="18" charset="0"/>
              </a:rPr>
              <a:t>-STSB dataset</a:t>
            </a:r>
          </a:p>
          <a:p>
            <a:pPr lvl="1"/>
            <a:r>
              <a:rPr lang="en-US" sz="1400" dirty="0">
                <a:solidFill>
                  <a:schemeClr val="tx1"/>
                </a:solidFill>
                <a:latin typeface="Times New Roman" panose="02020603050405020304" pitchFamily="18" charset="0"/>
                <a:cs typeface="Times New Roman" panose="02020603050405020304" pitchFamily="18" charset="0"/>
              </a:rPr>
              <a:t>-GARD database</a:t>
            </a:r>
          </a:p>
          <a:p>
            <a:pPr lvl="1"/>
            <a:r>
              <a:rPr lang="en-US" sz="1400" b="0" dirty="0">
                <a:solidFill>
                  <a:schemeClr val="tx1"/>
                </a:solidFill>
                <a:effectLst/>
                <a:latin typeface="Times New Roman" panose="02020603050405020304" pitchFamily="18" charset="0"/>
                <a:cs typeface="Times New Roman" panose="02020603050405020304" pitchFamily="18" charset="0"/>
              </a:rPr>
              <a:t>-</a:t>
            </a:r>
            <a:r>
              <a:rPr lang="en-US" sz="1400" dirty="0">
                <a:solidFill>
                  <a:schemeClr val="tx1"/>
                </a:solidFill>
                <a:latin typeface="Times New Roman" panose="02020603050405020304" pitchFamily="18" charset="0"/>
                <a:cs typeface="Times New Roman" panose="02020603050405020304" pitchFamily="18" charset="0"/>
              </a:rPr>
              <a:t>Manul-checked datasets</a:t>
            </a:r>
            <a:endParaRPr lang="en-US" sz="1400" b="0" dirty="0">
              <a:solidFill>
                <a:schemeClr val="tx1"/>
              </a:solidFill>
              <a:effectLst/>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2B8BEBCE-9E2C-D29A-486C-3B17A8FDCA54}"/>
              </a:ext>
            </a:extLst>
          </p:cNvPr>
          <p:cNvCxnSpPr>
            <a:cxnSpLocks/>
          </p:cNvCxnSpPr>
          <p:nvPr/>
        </p:nvCxnSpPr>
        <p:spPr>
          <a:xfrm>
            <a:off x="4508910" y="3326645"/>
            <a:ext cx="0" cy="2878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30A39660-AAFB-487B-67FD-25B63630C6CD}"/>
              </a:ext>
            </a:extLst>
          </p:cNvPr>
          <p:cNvSpPr txBox="1"/>
          <p:nvPr/>
        </p:nvSpPr>
        <p:spPr>
          <a:xfrm>
            <a:off x="6417344" y="3606273"/>
            <a:ext cx="2959024"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solidFill>
                  <a:schemeClr val="tx1"/>
                </a:solidFill>
                <a:latin typeface="Times New Roman" panose="02020603050405020304" pitchFamily="18" charset="0"/>
                <a:cs typeface="Times New Roman" panose="02020603050405020304" pitchFamily="18" charset="0"/>
              </a:rPr>
              <a:t>Semantic Similarity between the searched key words and researchers expertise</a:t>
            </a:r>
          </a:p>
          <a:p>
            <a:pPr marL="285750" indent="-285750">
              <a:buFont typeface="Wingdings" panose="05000000000000000000" pitchFamily="2" charset="2"/>
              <a:buChar char="q"/>
            </a:pPr>
            <a:r>
              <a:rPr lang="en-US" sz="1400" b="0" dirty="0">
                <a:solidFill>
                  <a:schemeClr val="tx1"/>
                </a:solidFill>
                <a:effectLst/>
                <a:latin typeface="Times New Roman" panose="02020603050405020304" pitchFamily="18" charset="0"/>
                <a:cs typeface="Times New Roman" panose="02020603050405020304" pitchFamily="18" charset="0"/>
              </a:rPr>
              <a:t>Finding top tanked higher semantic similarity scores and  researcher of those expertise</a:t>
            </a:r>
          </a:p>
        </p:txBody>
      </p:sp>
      <p:sp>
        <p:nvSpPr>
          <p:cNvPr id="32" name="TextBox 31">
            <a:extLst>
              <a:ext uri="{FF2B5EF4-FFF2-40B4-BE49-F238E27FC236}">
                <a16:creationId xmlns:a16="http://schemas.microsoft.com/office/drawing/2014/main" id="{6F7D3F7D-8ABE-FF65-EAFE-4186F10F51B9}"/>
              </a:ext>
            </a:extLst>
          </p:cNvPr>
          <p:cNvSpPr txBox="1"/>
          <p:nvPr/>
        </p:nvSpPr>
        <p:spPr>
          <a:xfrm>
            <a:off x="2897865" y="3470572"/>
            <a:ext cx="6598818" cy="1700871"/>
          </a:xfrm>
          <a:prstGeom prst="rect">
            <a:avLst/>
          </a:prstGeom>
          <a:no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wrap="square">
            <a:spAutoFit/>
          </a:bodyPr>
          <a:lstStyle/>
          <a:p>
            <a:endParaRPr lang="en-US" sz="1400" b="0" dirty="0">
              <a:solidFill>
                <a:schemeClr val="tx1"/>
              </a:solidFill>
              <a:effectLst/>
              <a:latin typeface="Times New Roman" panose="02020603050405020304" pitchFamily="18"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D3BEB27D-9BFA-92EA-488C-3F5B97D31A67}"/>
              </a:ext>
            </a:extLst>
          </p:cNvPr>
          <p:cNvCxnSpPr>
            <a:cxnSpLocks/>
          </p:cNvCxnSpPr>
          <p:nvPr/>
        </p:nvCxnSpPr>
        <p:spPr>
          <a:xfrm>
            <a:off x="6060141" y="4285129"/>
            <a:ext cx="3572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6" name="Picture 35" descr="A black symbol of a virus&#10;&#10;Description automatically generated">
            <a:extLst>
              <a:ext uri="{FF2B5EF4-FFF2-40B4-BE49-F238E27FC236}">
                <a16:creationId xmlns:a16="http://schemas.microsoft.com/office/drawing/2014/main" id="{720E9519-961C-6EC0-86C2-A2984B642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55" y="2247397"/>
            <a:ext cx="495377" cy="454707"/>
          </a:xfrm>
          <a:prstGeom prst="rect">
            <a:avLst/>
          </a:prstGeom>
        </p:spPr>
      </p:pic>
      <p:sp>
        <p:nvSpPr>
          <p:cNvPr id="38" name="TextBox 37">
            <a:extLst>
              <a:ext uri="{FF2B5EF4-FFF2-40B4-BE49-F238E27FC236}">
                <a16:creationId xmlns:a16="http://schemas.microsoft.com/office/drawing/2014/main" id="{F194D67E-73DC-2D24-A59C-F997D7233E7F}"/>
              </a:ext>
            </a:extLst>
          </p:cNvPr>
          <p:cNvSpPr txBox="1"/>
          <p:nvPr/>
        </p:nvSpPr>
        <p:spPr>
          <a:xfrm>
            <a:off x="2857009" y="5364773"/>
            <a:ext cx="6657275" cy="369332"/>
          </a:xfrm>
          <a:prstGeom prst="rect">
            <a:avLst/>
          </a:prstGeom>
          <a:solidFill>
            <a:schemeClr val="accent4">
              <a:lumMod val="60000"/>
              <a:lumOff val="40000"/>
            </a:schemeClr>
          </a:solidFill>
        </p:spPr>
        <p:txBody>
          <a:bodyPr wrap="square">
            <a:spAutoFit/>
          </a:bodyPr>
          <a:lstStyle/>
          <a:p>
            <a:r>
              <a:rPr lang="en-US" sz="1800" b="0" i="0" dirty="0">
                <a:solidFill>
                  <a:srgbClr val="0D0D0D"/>
                </a:solidFill>
                <a:effectLst/>
                <a:latin typeface="Times New Roman" panose="02020603050405020304" pitchFamily="18" charset="0"/>
                <a:cs typeface="Times New Roman" panose="02020603050405020304" pitchFamily="18" charset="0"/>
              </a:rPr>
              <a:t>Recommend the top-ranked researchers as potential </a:t>
            </a:r>
            <a:r>
              <a:rPr lang="en-US" dirty="0">
                <a:solidFill>
                  <a:srgbClr val="0D0D0D"/>
                </a:solidFill>
                <a:latin typeface="Times New Roman" panose="02020603050405020304" pitchFamily="18" charset="0"/>
                <a:cs typeface="Times New Roman" panose="02020603050405020304" pitchFamily="18" charset="0"/>
              </a:rPr>
              <a:t>c</a:t>
            </a:r>
            <a:r>
              <a:rPr lang="en-US" sz="1800" b="0" i="0" dirty="0">
                <a:solidFill>
                  <a:srgbClr val="0D0D0D"/>
                </a:solidFill>
                <a:effectLst/>
                <a:latin typeface="Times New Roman" panose="02020603050405020304" pitchFamily="18" charset="0"/>
                <a:cs typeface="Times New Roman" panose="02020603050405020304" pitchFamily="18" charset="0"/>
              </a:rPr>
              <a:t>ollaborators</a:t>
            </a:r>
            <a:endParaRPr lang="en-US" sz="1800" dirty="0">
              <a:solidFill>
                <a:srgbClr val="0D0D0D"/>
              </a:solidFill>
              <a:latin typeface="Times New Roman" panose="02020603050405020304" pitchFamily="18" charset="0"/>
              <a:cs typeface="Times New Roman" panose="02020603050405020304" pitchFamily="18" charset="0"/>
            </a:endParaRPr>
          </a:p>
        </p:txBody>
      </p:sp>
      <p:cxnSp>
        <p:nvCxnSpPr>
          <p:cNvPr id="39" name="Straight Arrow Connector 38">
            <a:extLst>
              <a:ext uri="{FF2B5EF4-FFF2-40B4-BE49-F238E27FC236}">
                <a16:creationId xmlns:a16="http://schemas.microsoft.com/office/drawing/2014/main" id="{EF98DB17-4101-7C9C-DBD8-39D33E2696DA}"/>
              </a:ext>
            </a:extLst>
          </p:cNvPr>
          <p:cNvCxnSpPr>
            <a:cxnSpLocks/>
          </p:cNvCxnSpPr>
          <p:nvPr/>
        </p:nvCxnSpPr>
        <p:spPr>
          <a:xfrm>
            <a:off x="6006016" y="5208491"/>
            <a:ext cx="0" cy="145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E771A809-2039-B1D9-8F84-37DFA80EB2B7}"/>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10</a:t>
            </a:r>
          </a:p>
        </p:txBody>
      </p:sp>
      <p:pic>
        <p:nvPicPr>
          <p:cNvPr id="3" name="Picture 2" descr="A black background with white text&#10;&#10;Description automatically generated">
            <a:extLst>
              <a:ext uri="{FF2B5EF4-FFF2-40B4-BE49-F238E27FC236}">
                <a16:creationId xmlns:a16="http://schemas.microsoft.com/office/drawing/2014/main" id="{82C3893D-D266-ACEA-6C6A-8B4AF1C08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4" name="Picture 3" descr="Purple text on a white background&#10;&#10;Description automatically generated">
            <a:extLst>
              <a:ext uri="{FF2B5EF4-FFF2-40B4-BE49-F238E27FC236}">
                <a16:creationId xmlns:a16="http://schemas.microsoft.com/office/drawing/2014/main" id="{7B2D800C-0762-FE3A-812D-C6543A2E2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Tree>
    <p:extLst>
      <p:ext uri="{BB962C8B-B14F-4D97-AF65-F5344CB8AC3E}">
        <p14:creationId xmlns:p14="http://schemas.microsoft.com/office/powerpoint/2010/main" val="284667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E2B7-7D12-E42E-1E84-7ED02F5D3F1E}"/>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877699F-9B58-4FD2-5661-D0D21C5E40B6}"/>
              </a:ext>
            </a:extLst>
          </p:cNvPr>
          <p:cNvSpPr>
            <a:spLocks noGrp="1"/>
          </p:cNvSpPr>
          <p:nvPr>
            <p:ph idx="1"/>
          </p:nvPr>
        </p:nvSpPr>
        <p:spPr/>
        <p:txBody>
          <a:bodyPr/>
          <a:lstStyle/>
          <a:p>
            <a:r>
              <a:rPr lang="en-US" dirty="0"/>
              <a:t>RDAS Team</a:t>
            </a:r>
          </a:p>
          <a:p>
            <a:r>
              <a:rPr lang="en-US" dirty="0"/>
              <a:t>ITRB/SCI Team</a:t>
            </a:r>
          </a:p>
          <a:p>
            <a:r>
              <a:rPr lang="en-US" sz="2800" b="0" dirty="0">
                <a:latin typeface="Arial" panose="020B0604020202020204" pitchFamily="34" charset="0"/>
                <a:cs typeface="Arial" panose="020B0604020202020204" pitchFamily="34" charset="0"/>
              </a:rPr>
              <a:t>Funding from ODSS/ NIH</a:t>
            </a:r>
          </a:p>
          <a:p>
            <a:endParaRPr lang="en-US" dirty="0"/>
          </a:p>
        </p:txBody>
      </p:sp>
      <p:sp>
        <p:nvSpPr>
          <p:cNvPr id="4" name="Rectangle 3">
            <a:extLst>
              <a:ext uri="{FF2B5EF4-FFF2-40B4-BE49-F238E27FC236}">
                <a16:creationId xmlns:a16="http://schemas.microsoft.com/office/drawing/2014/main" id="{51032882-D80E-F91F-262B-DE1E8F1DF222}"/>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11</a:t>
            </a:r>
          </a:p>
        </p:txBody>
      </p:sp>
      <p:pic>
        <p:nvPicPr>
          <p:cNvPr id="5" name="Picture 4" descr="A black background with white text&#10;&#10;Description automatically generated">
            <a:extLst>
              <a:ext uri="{FF2B5EF4-FFF2-40B4-BE49-F238E27FC236}">
                <a16:creationId xmlns:a16="http://schemas.microsoft.com/office/drawing/2014/main" id="{A5430551-5CAD-B652-AA80-88D7CAB2D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6" name="Picture 5" descr="Purple text on a white background&#10;&#10;Description automatically generated">
            <a:extLst>
              <a:ext uri="{FF2B5EF4-FFF2-40B4-BE49-F238E27FC236}">
                <a16:creationId xmlns:a16="http://schemas.microsoft.com/office/drawing/2014/main" id="{0E1C8C81-99C8-BE4E-3F92-F1A259BE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Tree>
    <p:extLst>
      <p:ext uri="{BB962C8B-B14F-4D97-AF65-F5344CB8AC3E}">
        <p14:creationId xmlns:p14="http://schemas.microsoft.com/office/powerpoint/2010/main" val="3425986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with a microphone and text&#10;&#10;Description automatically generated">
            <a:extLst>
              <a:ext uri="{FF2B5EF4-FFF2-40B4-BE49-F238E27FC236}">
                <a16:creationId xmlns:a16="http://schemas.microsoft.com/office/drawing/2014/main" id="{3BEC032D-37B3-D8BA-9119-429995870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83655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968F-3701-B88D-85B0-7E3162489882}"/>
              </a:ext>
            </a:extLst>
          </p:cNvPr>
          <p:cNvSpPr>
            <a:spLocks noGrp="1"/>
          </p:cNvSpPr>
          <p:nvPr>
            <p:ph type="title"/>
          </p:nvPr>
        </p:nvSpPr>
        <p:spPr>
          <a:xfrm>
            <a:off x="352539" y="365125"/>
            <a:ext cx="11677879" cy="1325563"/>
          </a:xfrm>
        </p:spPr>
        <p:txBody>
          <a:bodyPr/>
          <a:lstStyle/>
          <a:p>
            <a:r>
              <a:rPr lang="en-US" dirty="0"/>
              <a:t>RD </a:t>
            </a:r>
            <a:r>
              <a:rPr lang="en-US" b="0" i="0" dirty="0">
                <a:solidFill>
                  <a:srgbClr val="002029"/>
                </a:solidFill>
                <a:effectLst/>
                <a:latin typeface="-apple-system"/>
              </a:rPr>
              <a:t>specialists, a </a:t>
            </a:r>
            <a:r>
              <a:rPr lang="en-US" dirty="0">
                <a:solidFill>
                  <a:srgbClr val="002029"/>
                </a:solidFill>
                <a:latin typeface="-apple-system"/>
              </a:rPr>
              <a:t>k</a:t>
            </a:r>
            <a:r>
              <a:rPr lang="en-US" b="0" i="0" dirty="0">
                <a:solidFill>
                  <a:srgbClr val="002029"/>
                </a:solidFill>
                <a:effectLst/>
                <a:latin typeface="-apple-system"/>
              </a:rPr>
              <a:t>ey to s</a:t>
            </a:r>
            <a:r>
              <a:rPr lang="en-US" dirty="0"/>
              <a:t>horten diagnosis journey</a:t>
            </a:r>
          </a:p>
        </p:txBody>
      </p:sp>
      <p:sp>
        <p:nvSpPr>
          <p:cNvPr id="3" name="Content Placeholder 2">
            <a:extLst>
              <a:ext uri="{FF2B5EF4-FFF2-40B4-BE49-F238E27FC236}">
                <a16:creationId xmlns:a16="http://schemas.microsoft.com/office/drawing/2014/main" id="{695B5BC8-7C8E-0A24-F361-21E826E8D04D}"/>
              </a:ext>
            </a:extLst>
          </p:cNvPr>
          <p:cNvSpPr>
            <a:spLocks noGrp="1"/>
          </p:cNvSpPr>
          <p:nvPr>
            <p:ph idx="1"/>
          </p:nvPr>
        </p:nvSpPr>
        <p:spPr/>
        <p:txBody>
          <a:bodyPr>
            <a:normAutofit lnSpcReduction="10000"/>
          </a:bodyPr>
          <a:lstStyle/>
          <a:p>
            <a:r>
              <a:rPr lang="en-US" b="0" i="0" dirty="0">
                <a:solidFill>
                  <a:srgbClr val="002029"/>
                </a:solidFill>
                <a:effectLst/>
                <a:latin typeface="-apple-system"/>
              </a:rPr>
              <a:t>Finding a specialist who can guide you on diagnosis journey is key. </a:t>
            </a:r>
          </a:p>
          <a:p>
            <a:pPr lvl="1"/>
            <a:r>
              <a:rPr lang="en-US" i="1" dirty="0">
                <a:solidFill>
                  <a:srgbClr val="0D0D0D"/>
                </a:solidFill>
                <a:latin typeface="Söhne"/>
              </a:rPr>
              <a:t>Expertise in Rare Diseases</a:t>
            </a:r>
          </a:p>
          <a:p>
            <a:pPr lvl="1"/>
            <a:r>
              <a:rPr lang="en-US" i="1" dirty="0">
                <a:solidFill>
                  <a:srgbClr val="0D0D0D"/>
                </a:solidFill>
                <a:latin typeface="Söhne"/>
              </a:rPr>
              <a:t>Facilitating Timely Diagnosis</a:t>
            </a:r>
          </a:p>
          <a:p>
            <a:pPr lvl="1"/>
            <a:r>
              <a:rPr lang="en-US" i="1" dirty="0">
                <a:solidFill>
                  <a:srgbClr val="0D0D0D"/>
                </a:solidFill>
                <a:latin typeface="Söhne"/>
              </a:rPr>
              <a:t>Access to Specialized Testing</a:t>
            </a:r>
          </a:p>
          <a:p>
            <a:pPr lvl="1"/>
            <a:r>
              <a:rPr lang="en-US" i="1" dirty="0">
                <a:solidFill>
                  <a:srgbClr val="0D0D0D"/>
                </a:solidFill>
                <a:latin typeface="Söhne"/>
              </a:rPr>
              <a:t>Coordination of Care</a:t>
            </a:r>
          </a:p>
          <a:p>
            <a:pPr lvl="1"/>
            <a:r>
              <a:rPr lang="en-US" i="1" dirty="0">
                <a:solidFill>
                  <a:srgbClr val="0D0D0D"/>
                </a:solidFill>
                <a:latin typeface="Söhne"/>
              </a:rPr>
              <a:t>Patient Advocacy and Support</a:t>
            </a:r>
          </a:p>
          <a:p>
            <a:pPr lvl="1"/>
            <a:r>
              <a:rPr lang="en-US" i="1" dirty="0">
                <a:solidFill>
                  <a:srgbClr val="0D0D0D"/>
                </a:solidFill>
                <a:latin typeface="Söhne"/>
              </a:rPr>
              <a:t>Education and Outreach</a:t>
            </a:r>
          </a:p>
          <a:p>
            <a:pPr marL="9525" lvl="1" indent="0">
              <a:buNone/>
            </a:pPr>
            <a:endParaRPr lang="en-US" b="0" i="1" dirty="0">
              <a:solidFill>
                <a:srgbClr val="0D0D0D"/>
              </a:solidFill>
              <a:effectLst/>
              <a:latin typeface="Söhne"/>
            </a:endParaRPr>
          </a:p>
          <a:p>
            <a:pPr marL="9525" lvl="1" indent="0" algn="just">
              <a:buNone/>
            </a:pPr>
            <a:r>
              <a:rPr lang="en-US" b="0" i="0" dirty="0">
                <a:solidFill>
                  <a:srgbClr val="0D0D0D"/>
                </a:solidFill>
                <a:effectLst/>
                <a:latin typeface="Söhne"/>
              </a:rPr>
              <a:t>They are instrumental in guiding patients through the complex and often challenging diagnosis journey, facilitating timely and accurate diagnosis, and providing ongoing support and care to individuals and families affected by rare diseases.</a:t>
            </a:r>
          </a:p>
          <a:p>
            <a:pPr lvl="1"/>
            <a:endParaRPr lang="en-US" i="1" dirty="0">
              <a:solidFill>
                <a:srgbClr val="0D0D0D"/>
              </a:solidFill>
              <a:latin typeface="Söhne"/>
            </a:endParaRPr>
          </a:p>
        </p:txBody>
      </p:sp>
      <p:sp>
        <p:nvSpPr>
          <p:cNvPr id="4" name="Rectangle 3">
            <a:extLst>
              <a:ext uri="{FF2B5EF4-FFF2-40B4-BE49-F238E27FC236}">
                <a16:creationId xmlns:a16="http://schemas.microsoft.com/office/drawing/2014/main" id="{F9F347FB-8E29-F7A1-8054-ED5D578EE062}"/>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pic>
        <p:nvPicPr>
          <p:cNvPr id="5" name="Picture 4" descr="A black background with white text&#10;&#10;Description automatically generated">
            <a:extLst>
              <a:ext uri="{FF2B5EF4-FFF2-40B4-BE49-F238E27FC236}">
                <a16:creationId xmlns:a16="http://schemas.microsoft.com/office/drawing/2014/main" id="{1C996F26-275D-1A8E-E2B2-615D5A9D2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6" name="Picture 5" descr="Purple text on a white background&#10;&#10;Description automatically generated">
            <a:extLst>
              <a:ext uri="{FF2B5EF4-FFF2-40B4-BE49-F238E27FC236}">
                <a16:creationId xmlns:a16="http://schemas.microsoft.com/office/drawing/2014/main" id="{19592A68-0661-AFA3-F3A8-9E0051E2C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Tree>
    <p:extLst>
      <p:ext uri="{BB962C8B-B14F-4D97-AF65-F5344CB8AC3E}">
        <p14:creationId xmlns:p14="http://schemas.microsoft.com/office/powerpoint/2010/main" val="215783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29FC-FFBF-54D7-E226-88F5E22ECCC8}"/>
              </a:ext>
            </a:extLst>
          </p:cNvPr>
          <p:cNvSpPr>
            <a:spLocks noGrp="1"/>
          </p:cNvSpPr>
          <p:nvPr>
            <p:ph type="title"/>
          </p:nvPr>
        </p:nvSpPr>
        <p:spPr>
          <a:xfrm>
            <a:off x="475016" y="349722"/>
            <a:ext cx="10515600" cy="1325563"/>
          </a:xfrm>
        </p:spPr>
        <p:txBody>
          <a:bodyPr/>
          <a:lstStyle/>
          <a:p>
            <a:r>
              <a:rPr lang="en-US" dirty="0"/>
              <a:t>Rare Disease Alert System (RDAS)</a:t>
            </a:r>
          </a:p>
        </p:txBody>
      </p:sp>
      <p:pic>
        <p:nvPicPr>
          <p:cNvPr id="4" name="Picture 3" descr="A picture containing icon&#10;&#10;Description automatically generated">
            <a:extLst>
              <a:ext uri="{FF2B5EF4-FFF2-40B4-BE49-F238E27FC236}">
                <a16:creationId xmlns:a16="http://schemas.microsoft.com/office/drawing/2014/main" id="{ED632961-1B5D-2376-E964-8635C47D2924}"/>
              </a:ext>
            </a:extLst>
          </p:cNvPr>
          <p:cNvPicPr>
            <a:picLocks noChangeAspect="1"/>
          </p:cNvPicPr>
          <p:nvPr/>
        </p:nvPicPr>
        <p:blipFill>
          <a:blip r:embed="rId2"/>
          <a:stretch>
            <a:fillRect/>
          </a:stretch>
        </p:blipFill>
        <p:spPr>
          <a:xfrm>
            <a:off x="177561" y="3530573"/>
            <a:ext cx="3353891" cy="886780"/>
          </a:xfrm>
          <a:prstGeom prst="rect">
            <a:avLst/>
          </a:prstGeom>
          <a:solidFill>
            <a:schemeClr val="bg1"/>
          </a:solidFill>
        </p:spPr>
      </p:pic>
      <p:pic>
        <p:nvPicPr>
          <p:cNvPr id="9" name="Picture 8">
            <a:extLst>
              <a:ext uri="{FF2B5EF4-FFF2-40B4-BE49-F238E27FC236}">
                <a16:creationId xmlns:a16="http://schemas.microsoft.com/office/drawing/2014/main" id="{3478456C-3811-C2D5-B226-B99E59321FE7}"/>
              </a:ext>
            </a:extLst>
          </p:cNvPr>
          <p:cNvPicPr>
            <a:picLocks noChangeAspect="1"/>
          </p:cNvPicPr>
          <p:nvPr/>
        </p:nvPicPr>
        <p:blipFill>
          <a:blip r:embed="rId3"/>
          <a:stretch>
            <a:fillRect/>
          </a:stretch>
        </p:blipFill>
        <p:spPr>
          <a:xfrm>
            <a:off x="1037574" y="5019735"/>
            <a:ext cx="1633863" cy="1051297"/>
          </a:xfrm>
          <a:prstGeom prst="rect">
            <a:avLst/>
          </a:prstGeom>
        </p:spPr>
      </p:pic>
      <p:cxnSp>
        <p:nvCxnSpPr>
          <p:cNvPr id="11" name="Straight Arrow Connector 10">
            <a:extLst>
              <a:ext uri="{FF2B5EF4-FFF2-40B4-BE49-F238E27FC236}">
                <a16:creationId xmlns:a16="http://schemas.microsoft.com/office/drawing/2014/main" id="{C9B599C4-EC22-9748-EE3A-F5A6BADA4CDB}"/>
              </a:ext>
            </a:extLst>
          </p:cNvPr>
          <p:cNvCxnSpPr>
            <a:stCxn id="9" idx="0"/>
            <a:endCxn id="4" idx="2"/>
          </p:cNvCxnSpPr>
          <p:nvPr/>
        </p:nvCxnSpPr>
        <p:spPr>
          <a:xfrm flipV="1">
            <a:off x="1854506" y="4417353"/>
            <a:ext cx="1" cy="602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7043D21-0DB4-2B7A-07F7-3BAE5DA4DF0C}"/>
              </a:ext>
            </a:extLst>
          </p:cNvPr>
          <p:cNvSpPr txBox="1"/>
          <p:nvPr/>
        </p:nvSpPr>
        <p:spPr>
          <a:xfrm>
            <a:off x="8200938" y="3200649"/>
            <a:ext cx="3813501" cy="1569660"/>
          </a:xfrm>
          <a:prstGeom prst="rect">
            <a:avLst/>
          </a:prstGeom>
          <a:noFill/>
          <a:ln>
            <a:solidFill>
              <a:schemeClr val="accent1"/>
            </a:solidFill>
          </a:ln>
        </p:spPr>
        <p:txBody>
          <a:bodyPr wrap="square" rtlCol="0">
            <a:spAutoFit/>
          </a:bodyPr>
          <a:lstStyle/>
          <a:p>
            <a:pPr marL="342900" indent="-342900">
              <a:buFont typeface="Arial" panose="020B0604020202020204" pitchFamily="34" charset="0"/>
              <a:buChar char="•"/>
            </a:pPr>
            <a:r>
              <a:rPr lang="en-US" sz="2400" dirty="0"/>
              <a:t>Authors on Publications</a:t>
            </a:r>
          </a:p>
          <a:p>
            <a:pPr marL="342900" indent="-342900">
              <a:buFont typeface="Arial" panose="020B0604020202020204" pitchFamily="34" charset="0"/>
              <a:buChar char="•"/>
            </a:pPr>
            <a:r>
              <a:rPr lang="en-US" sz="2400" dirty="0"/>
              <a:t>Investigators on Funded Projects</a:t>
            </a:r>
          </a:p>
          <a:p>
            <a:pPr marL="342900" indent="-342900">
              <a:buFont typeface="Arial" panose="020B0604020202020204" pitchFamily="34" charset="0"/>
              <a:buChar char="•"/>
            </a:pPr>
            <a:r>
              <a:rPr lang="en-US" sz="2400" dirty="0"/>
              <a:t>POC on Clinical Trials</a:t>
            </a:r>
          </a:p>
        </p:txBody>
      </p:sp>
      <p:pic>
        <p:nvPicPr>
          <p:cNvPr id="27" name="Picture 26">
            <a:extLst>
              <a:ext uri="{FF2B5EF4-FFF2-40B4-BE49-F238E27FC236}">
                <a16:creationId xmlns:a16="http://schemas.microsoft.com/office/drawing/2014/main" id="{CDFE4B86-C6F3-9075-C6A5-1C2AB4C58A09}"/>
              </a:ext>
            </a:extLst>
          </p:cNvPr>
          <p:cNvPicPr>
            <a:picLocks noChangeAspect="1"/>
          </p:cNvPicPr>
          <p:nvPr/>
        </p:nvPicPr>
        <p:blipFill>
          <a:blip r:embed="rId4"/>
          <a:stretch>
            <a:fillRect/>
          </a:stretch>
        </p:blipFill>
        <p:spPr>
          <a:xfrm>
            <a:off x="513625" y="1805930"/>
            <a:ext cx="3017827" cy="1616693"/>
          </a:xfrm>
          <a:prstGeom prst="rect">
            <a:avLst/>
          </a:prstGeom>
          <a:ln>
            <a:solidFill>
              <a:schemeClr val="accent1"/>
            </a:solidFill>
          </a:ln>
        </p:spPr>
      </p:pic>
      <p:grpSp>
        <p:nvGrpSpPr>
          <p:cNvPr id="31" name="Group 30">
            <a:extLst>
              <a:ext uri="{FF2B5EF4-FFF2-40B4-BE49-F238E27FC236}">
                <a16:creationId xmlns:a16="http://schemas.microsoft.com/office/drawing/2014/main" id="{49D106E9-7083-942E-6418-F67AC7F49C5E}"/>
              </a:ext>
            </a:extLst>
          </p:cNvPr>
          <p:cNvGrpSpPr/>
          <p:nvPr/>
        </p:nvGrpSpPr>
        <p:grpSpPr>
          <a:xfrm>
            <a:off x="4348382" y="2136470"/>
            <a:ext cx="2931375" cy="3674986"/>
            <a:chOff x="4505898" y="1932600"/>
            <a:chExt cx="2931375" cy="3674986"/>
          </a:xfrm>
        </p:grpSpPr>
        <p:pic>
          <p:nvPicPr>
            <p:cNvPr id="5" name="Picture 4">
              <a:extLst>
                <a:ext uri="{FF2B5EF4-FFF2-40B4-BE49-F238E27FC236}">
                  <a16:creationId xmlns:a16="http://schemas.microsoft.com/office/drawing/2014/main" id="{DF5771DE-9ACD-1233-CAE7-2C1206B6F6D5}"/>
                </a:ext>
              </a:extLst>
            </p:cNvPr>
            <p:cNvPicPr>
              <a:picLocks noChangeAspect="1"/>
            </p:cNvPicPr>
            <p:nvPr/>
          </p:nvPicPr>
          <p:blipFill>
            <a:blip r:embed="rId5"/>
            <a:stretch>
              <a:fillRect/>
            </a:stretch>
          </p:blipFill>
          <p:spPr>
            <a:xfrm>
              <a:off x="5206783" y="3413895"/>
              <a:ext cx="1338311" cy="1261836"/>
            </a:xfrm>
            <a:prstGeom prst="rect">
              <a:avLst/>
            </a:prstGeom>
          </p:spPr>
        </p:pic>
        <p:pic>
          <p:nvPicPr>
            <p:cNvPr id="6" name="Picture 5">
              <a:extLst>
                <a:ext uri="{FF2B5EF4-FFF2-40B4-BE49-F238E27FC236}">
                  <a16:creationId xmlns:a16="http://schemas.microsoft.com/office/drawing/2014/main" id="{333A54D8-FB4E-D700-8DE5-28986F4A403E}"/>
                </a:ext>
              </a:extLst>
            </p:cNvPr>
            <p:cNvPicPr>
              <a:picLocks noChangeAspect="1"/>
            </p:cNvPicPr>
            <p:nvPr/>
          </p:nvPicPr>
          <p:blipFill>
            <a:blip r:embed="rId6"/>
            <a:stretch>
              <a:fillRect/>
            </a:stretch>
          </p:blipFill>
          <p:spPr>
            <a:xfrm>
              <a:off x="4622656" y="2903203"/>
              <a:ext cx="2679700" cy="431800"/>
            </a:xfrm>
            <a:prstGeom prst="rect">
              <a:avLst/>
            </a:prstGeom>
          </p:spPr>
        </p:pic>
        <p:pic>
          <p:nvPicPr>
            <p:cNvPr id="7" name="Picture 6">
              <a:extLst>
                <a:ext uri="{FF2B5EF4-FFF2-40B4-BE49-F238E27FC236}">
                  <a16:creationId xmlns:a16="http://schemas.microsoft.com/office/drawing/2014/main" id="{5E3691BB-CA72-39AB-C6C4-23A279B44C33}"/>
                </a:ext>
              </a:extLst>
            </p:cNvPr>
            <p:cNvPicPr>
              <a:picLocks noChangeAspect="1"/>
            </p:cNvPicPr>
            <p:nvPr/>
          </p:nvPicPr>
          <p:blipFill>
            <a:blip r:embed="rId7"/>
            <a:stretch>
              <a:fillRect/>
            </a:stretch>
          </p:blipFill>
          <p:spPr>
            <a:xfrm>
              <a:off x="5006024" y="4717951"/>
              <a:ext cx="1931122" cy="636266"/>
            </a:xfrm>
            <a:prstGeom prst="rect">
              <a:avLst/>
            </a:prstGeom>
          </p:spPr>
        </p:pic>
        <p:pic>
          <p:nvPicPr>
            <p:cNvPr id="1028" name="Picture 4" descr="Neo4j - Wikipedia">
              <a:extLst>
                <a:ext uri="{FF2B5EF4-FFF2-40B4-BE49-F238E27FC236}">
                  <a16:creationId xmlns:a16="http://schemas.microsoft.com/office/drawing/2014/main" id="{BFB7AA0A-E6BB-671A-AA19-03CEAF5FA3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6783" y="2041514"/>
              <a:ext cx="1592895" cy="594622"/>
            </a:xfrm>
            <a:prstGeom prst="rect">
              <a:avLst/>
            </a:prstGeom>
            <a:noFill/>
            <a:extLst>
              <a:ext uri="{909E8E84-426E-40DD-AFC4-6F175D3DCCD1}">
                <a14:hiddenFill xmlns:a14="http://schemas.microsoft.com/office/drawing/2010/main">
                  <a:solidFill>
                    <a:srgbClr val="FFFFFF"/>
                  </a:solidFill>
                </a14:hiddenFill>
              </a:ext>
            </a:extLst>
          </p:spPr>
        </p:pic>
        <p:sp>
          <p:nvSpPr>
            <p:cNvPr id="28" name="Can 27">
              <a:extLst>
                <a:ext uri="{FF2B5EF4-FFF2-40B4-BE49-F238E27FC236}">
                  <a16:creationId xmlns:a16="http://schemas.microsoft.com/office/drawing/2014/main" id="{828881F9-CF51-8205-7909-828635DBE760}"/>
                </a:ext>
              </a:extLst>
            </p:cNvPr>
            <p:cNvSpPr/>
            <p:nvPr/>
          </p:nvSpPr>
          <p:spPr>
            <a:xfrm>
              <a:off x="4505898" y="1932600"/>
              <a:ext cx="2931375" cy="3674986"/>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Left Arrow 33">
            <a:extLst>
              <a:ext uri="{FF2B5EF4-FFF2-40B4-BE49-F238E27FC236}">
                <a16:creationId xmlns:a16="http://schemas.microsoft.com/office/drawing/2014/main" id="{FFD5EE69-C979-1CBA-CDB3-7F1CC00AD26E}"/>
              </a:ext>
            </a:extLst>
          </p:cNvPr>
          <p:cNvSpPr/>
          <p:nvPr/>
        </p:nvSpPr>
        <p:spPr>
          <a:xfrm>
            <a:off x="3552317" y="3730576"/>
            <a:ext cx="672029"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a:extLst>
              <a:ext uri="{FF2B5EF4-FFF2-40B4-BE49-F238E27FC236}">
                <a16:creationId xmlns:a16="http://schemas.microsoft.com/office/drawing/2014/main" id="{6E7BCB50-0821-C115-C0AB-BB3A3CD1B4A8}"/>
              </a:ext>
            </a:extLst>
          </p:cNvPr>
          <p:cNvSpPr/>
          <p:nvPr/>
        </p:nvSpPr>
        <p:spPr>
          <a:xfrm rot="10800000">
            <a:off x="7424658" y="3738876"/>
            <a:ext cx="672029"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FC8F2F5-D697-C02B-EA5F-60BD913535F2}"/>
              </a:ext>
            </a:extLst>
          </p:cNvPr>
          <p:cNvSpPr txBox="1"/>
          <p:nvPr/>
        </p:nvSpPr>
        <p:spPr>
          <a:xfrm>
            <a:off x="8848497" y="2831317"/>
            <a:ext cx="2518382" cy="369332"/>
          </a:xfrm>
          <a:prstGeom prst="rect">
            <a:avLst/>
          </a:prstGeom>
          <a:noFill/>
        </p:spPr>
        <p:txBody>
          <a:bodyPr wrap="none" rtlCol="0">
            <a:spAutoFit/>
          </a:bodyPr>
          <a:lstStyle/>
          <a:p>
            <a:r>
              <a:rPr lang="en-US" b="1" dirty="0"/>
              <a:t>Personnel information</a:t>
            </a:r>
          </a:p>
        </p:txBody>
      </p:sp>
      <p:sp>
        <p:nvSpPr>
          <p:cNvPr id="37" name="TextBox 36">
            <a:extLst>
              <a:ext uri="{FF2B5EF4-FFF2-40B4-BE49-F238E27FC236}">
                <a16:creationId xmlns:a16="http://schemas.microsoft.com/office/drawing/2014/main" id="{2F2B2D02-3E16-946A-33D4-24D1A2DE9CAE}"/>
              </a:ext>
            </a:extLst>
          </p:cNvPr>
          <p:cNvSpPr txBox="1"/>
          <p:nvPr/>
        </p:nvSpPr>
        <p:spPr>
          <a:xfrm>
            <a:off x="8392429" y="5558087"/>
            <a:ext cx="3430516" cy="646331"/>
          </a:xfrm>
          <a:prstGeom prst="rect">
            <a:avLst/>
          </a:prstGeom>
          <a:noFill/>
          <a:ln w="38100">
            <a:solidFill>
              <a:srgbClr val="C00000"/>
            </a:solidFill>
          </a:ln>
        </p:spPr>
        <p:txBody>
          <a:bodyPr wrap="square" rtlCol="0">
            <a:spAutoFit/>
          </a:bodyPr>
          <a:lstStyle/>
          <a:p>
            <a:pPr algn="ctr"/>
            <a:r>
              <a:rPr lang="en-US" sz="1800" b="1" i="1" dirty="0">
                <a:solidFill>
                  <a:srgbClr val="000000"/>
                </a:solidFill>
                <a:effectLst/>
                <a:latin typeface="Calibri" panose="020F0502020204030204" pitchFamily="34" charset="0"/>
                <a:ea typeface="Calibri" panose="020F0502020204030204" pitchFamily="34" charset="0"/>
              </a:rPr>
              <a:t>Rare </a:t>
            </a:r>
            <a:r>
              <a:rPr lang="en-US" b="1" i="1" dirty="0">
                <a:solidFill>
                  <a:srgbClr val="000000"/>
                </a:solidFill>
                <a:latin typeface="Calibri" panose="020F0502020204030204" pitchFamily="34" charset="0"/>
                <a:ea typeface="Calibri" panose="020F0502020204030204" pitchFamily="34" charset="0"/>
              </a:rPr>
              <a:t>D</a:t>
            </a:r>
            <a:r>
              <a:rPr lang="en-US" sz="1800" b="1" i="1" dirty="0">
                <a:solidFill>
                  <a:srgbClr val="000000"/>
                </a:solidFill>
                <a:effectLst/>
                <a:latin typeface="Calibri" panose="020F0502020204030204" pitchFamily="34" charset="0"/>
                <a:ea typeface="Calibri" panose="020F0502020204030204" pitchFamily="34" charset="0"/>
              </a:rPr>
              <a:t>isease Collaborative Network (RDCN) </a:t>
            </a:r>
            <a:endParaRPr lang="en-US" sz="2400" b="1" dirty="0"/>
          </a:p>
        </p:txBody>
      </p:sp>
      <p:sp>
        <p:nvSpPr>
          <p:cNvPr id="38" name="Left Arrow 37">
            <a:extLst>
              <a:ext uri="{FF2B5EF4-FFF2-40B4-BE49-F238E27FC236}">
                <a16:creationId xmlns:a16="http://schemas.microsoft.com/office/drawing/2014/main" id="{B01292F9-BA7F-1048-4B51-318B1194097C}"/>
              </a:ext>
            </a:extLst>
          </p:cNvPr>
          <p:cNvSpPr/>
          <p:nvPr/>
        </p:nvSpPr>
        <p:spPr>
          <a:xfrm rot="16200000">
            <a:off x="9771673" y="4913005"/>
            <a:ext cx="672029" cy="509807"/>
          </a:xfrm>
          <a:prstGeom prst="leftArrow">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3FCE38-FB4D-BB00-C9A8-F4D8AA6C663D}"/>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pic>
        <p:nvPicPr>
          <p:cNvPr id="8" name="Picture 7" descr="A black background with white text&#10;&#10;Description automatically generated">
            <a:extLst>
              <a:ext uri="{FF2B5EF4-FFF2-40B4-BE49-F238E27FC236}">
                <a16:creationId xmlns:a16="http://schemas.microsoft.com/office/drawing/2014/main" id="{61D3BC33-0819-B666-8D88-049A6E0794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10" name="Picture 9" descr="Purple text on a white background&#10;&#10;Description automatically generated">
            <a:extLst>
              <a:ext uri="{FF2B5EF4-FFF2-40B4-BE49-F238E27FC236}">
                <a16:creationId xmlns:a16="http://schemas.microsoft.com/office/drawing/2014/main" id="{289FCA0F-DD41-1C37-08AF-89D72F8A1E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Tree>
    <p:extLst>
      <p:ext uri="{BB962C8B-B14F-4D97-AF65-F5344CB8AC3E}">
        <p14:creationId xmlns:p14="http://schemas.microsoft.com/office/powerpoint/2010/main" val="370376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8EDB-F921-B27D-F25A-CEEF082F6ABE}"/>
              </a:ext>
            </a:extLst>
          </p:cNvPr>
          <p:cNvSpPr>
            <a:spLocks noGrp="1"/>
          </p:cNvSpPr>
          <p:nvPr>
            <p:ph type="title"/>
          </p:nvPr>
        </p:nvSpPr>
        <p:spPr>
          <a:xfrm>
            <a:off x="597187" y="133781"/>
            <a:ext cx="9400157" cy="923331"/>
          </a:xfrm>
        </p:spPr>
        <p:txBody>
          <a:bodyPr>
            <a:normAutofit/>
          </a:bodyPr>
          <a:lstStyle/>
          <a:p>
            <a:r>
              <a:rPr lang="en-US" sz="3200" dirty="0">
                <a:solidFill>
                  <a:srgbClr val="0D0D0D"/>
                </a:solidFill>
                <a:highlight>
                  <a:srgbClr val="FFFFFF"/>
                </a:highlight>
                <a:latin typeface="Times New Roman" panose="02020603050405020304" pitchFamily="18" charset="0"/>
                <a:cs typeface="Times New Roman" panose="02020603050405020304" pitchFamily="18" charset="0"/>
              </a:rPr>
              <a:t>Study Workflow</a:t>
            </a:r>
          </a:p>
        </p:txBody>
      </p:sp>
      <p:pic>
        <p:nvPicPr>
          <p:cNvPr id="16" name="Picture 15" descr="A network of colorful dots and lines&#10;&#10;Description automatically generated">
            <a:extLst>
              <a:ext uri="{FF2B5EF4-FFF2-40B4-BE49-F238E27FC236}">
                <a16:creationId xmlns:a16="http://schemas.microsoft.com/office/drawing/2014/main" id="{1345C2F5-A47C-8C04-0E75-C59482E49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1156" y="3824491"/>
            <a:ext cx="2080975" cy="1706916"/>
          </a:xfrm>
          <a:prstGeom prst="rect">
            <a:avLst/>
          </a:prstGeom>
        </p:spPr>
      </p:pic>
      <p:pic>
        <p:nvPicPr>
          <p:cNvPr id="23" name="Picture 22" descr="A close-up of a network&#10;&#10;Description automatically generated">
            <a:extLst>
              <a:ext uri="{FF2B5EF4-FFF2-40B4-BE49-F238E27FC236}">
                <a16:creationId xmlns:a16="http://schemas.microsoft.com/office/drawing/2014/main" id="{E0C826EE-7667-929F-57CE-75C367ACA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218" y="1167251"/>
            <a:ext cx="2092837" cy="1716646"/>
          </a:xfrm>
          <a:prstGeom prst="rect">
            <a:avLst/>
          </a:prstGeom>
        </p:spPr>
      </p:pic>
      <p:sp>
        <p:nvSpPr>
          <p:cNvPr id="32" name="Flowchart: Magnetic Disk 31">
            <a:extLst>
              <a:ext uri="{FF2B5EF4-FFF2-40B4-BE49-F238E27FC236}">
                <a16:creationId xmlns:a16="http://schemas.microsoft.com/office/drawing/2014/main" id="{945DD044-83F2-542D-8E08-A95A5581D7DC}"/>
              </a:ext>
            </a:extLst>
          </p:cNvPr>
          <p:cNvSpPr/>
          <p:nvPr/>
        </p:nvSpPr>
        <p:spPr>
          <a:xfrm>
            <a:off x="1577576" y="2186967"/>
            <a:ext cx="1411361" cy="615460"/>
          </a:xfrm>
          <a:prstGeom prst="flowChartMagneticDisk">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34" name="TextBox 33">
            <a:extLst>
              <a:ext uri="{FF2B5EF4-FFF2-40B4-BE49-F238E27FC236}">
                <a16:creationId xmlns:a16="http://schemas.microsoft.com/office/drawing/2014/main" id="{4D1E0337-D0A0-CE92-8371-A05712A03B95}"/>
              </a:ext>
            </a:extLst>
          </p:cNvPr>
          <p:cNvSpPr txBox="1"/>
          <p:nvPr/>
        </p:nvSpPr>
        <p:spPr>
          <a:xfrm>
            <a:off x="1461319" y="2363845"/>
            <a:ext cx="1643873" cy="438582"/>
          </a:xfrm>
          <a:prstGeom prst="rect">
            <a:avLst/>
          </a:prstGeom>
          <a:noFill/>
        </p:spPr>
        <p:txBody>
          <a:bodyPr wrap="square">
            <a:spAutoFit/>
          </a:bodyPr>
          <a:lstStyle/>
          <a:p>
            <a:pPr algn="ctr"/>
            <a:r>
              <a:rPr lang="en-US" sz="1050" i="0" dirty="0">
                <a:solidFill>
                  <a:schemeClr val="bg1"/>
                </a:solidFill>
                <a:effectLst/>
                <a:latin typeface="Helvetica Neue"/>
              </a:rPr>
              <a:t>76,800 </a:t>
            </a:r>
            <a:r>
              <a:rPr lang="en-US" sz="1050" dirty="0">
                <a:solidFill>
                  <a:schemeClr val="bg1"/>
                </a:solidFill>
                <a:effectLst/>
              </a:rPr>
              <a:t>Principal </a:t>
            </a:r>
            <a:r>
              <a:rPr lang="en-US" sz="1050" dirty="0">
                <a:solidFill>
                  <a:schemeClr val="bg1"/>
                </a:solidFill>
              </a:rPr>
              <a:t> </a:t>
            </a:r>
          </a:p>
          <a:p>
            <a:pPr algn="ctr"/>
            <a:r>
              <a:rPr lang="en-US" sz="1050" dirty="0">
                <a:solidFill>
                  <a:schemeClr val="bg1"/>
                </a:solidFill>
                <a:effectLst/>
              </a:rPr>
              <a:t>Investigators </a:t>
            </a:r>
            <a:r>
              <a:rPr lang="en-US" sz="1050" dirty="0">
                <a:solidFill>
                  <a:schemeClr val="bg1"/>
                </a:solidFill>
              </a:rPr>
              <a:t>in </a:t>
            </a:r>
            <a:r>
              <a:rPr lang="en-US" sz="1050" dirty="0">
                <a:solidFill>
                  <a:schemeClr val="bg1"/>
                </a:solidFill>
                <a:effectLst/>
              </a:rPr>
              <a:t>Grant</a:t>
            </a:r>
            <a:r>
              <a:rPr lang="en-US" sz="1200" dirty="0">
                <a:solidFill>
                  <a:schemeClr val="bg1"/>
                </a:solidFill>
                <a:effectLst/>
              </a:rPr>
              <a:t> </a:t>
            </a:r>
          </a:p>
        </p:txBody>
      </p:sp>
      <p:sp>
        <p:nvSpPr>
          <p:cNvPr id="35" name="Flowchart: Magnetic Disk 34">
            <a:extLst>
              <a:ext uri="{FF2B5EF4-FFF2-40B4-BE49-F238E27FC236}">
                <a16:creationId xmlns:a16="http://schemas.microsoft.com/office/drawing/2014/main" id="{628441F7-6807-2DEC-4D00-48064AC83845}"/>
              </a:ext>
            </a:extLst>
          </p:cNvPr>
          <p:cNvSpPr/>
          <p:nvPr/>
        </p:nvSpPr>
        <p:spPr>
          <a:xfrm>
            <a:off x="1586357" y="1717844"/>
            <a:ext cx="1411361" cy="61546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Flowchart: Magnetic Disk 35">
            <a:extLst>
              <a:ext uri="{FF2B5EF4-FFF2-40B4-BE49-F238E27FC236}">
                <a16:creationId xmlns:a16="http://schemas.microsoft.com/office/drawing/2014/main" id="{938221B1-7069-20FB-1EB0-5F6BABB631D4}"/>
              </a:ext>
            </a:extLst>
          </p:cNvPr>
          <p:cNvSpPr/>
          <p:nvPr/>
        </p:nvSpPr>
        <p:spPr>
          <a:xfrm>
            <a:off x="1576121" y="1242408"/>
            <a:ext cx="1421597" cy="605923"/>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400" dirty="0"/>
          </a:p>
        </p:txBody>
      </p:sp>
      <p:sp>
        <p:nvSpPr>
          <p:cNvPr id="38" name="TextBox 37">
            <a:extLst>
              <a:ext uri="{FF2B5EF4-FFF2-40B4-BE49-F238E27FC236}">
                <a16:creationId xmlns:a16="http://schemas.microsoft.com/office/drawing/2014/main" id="{3404DE18-1244-BA09-256A-FEF018963AE4}"/>
              </a:ext>
            </a:extLst>
          </p:cNvPr>
          <p:cNvSpPr txBox="1"/>
          <p:nvPr/>
        </p:nvSpPr>
        <p:spPr>
          <a:xfrm>
            <a:off x="1545974" y="1886833"/>
            <a:ext cx="1493656" cy="415498"/>
          </a:xfrm>
          <a:prstGeom prst="rect">
            <a:avLst/>
          </a:prstGeom>
          <a:noFill/>
        </p:spPr>
        <p:txBody>
          <a:bodyPr wrap="square">
            <a:spAutoFit/>
          </a:bodyPr>
          <a:lstStyle/>
          <a:p>
            <a:r>
              <a:rPr lang="en-US" sz="1050" b="0" i="0" dirty="0">
                <a:solidFill>
                  <a:schemeClr val="bg1"/>
                </a:solidFill>
                <a:effectLst/>
                <a:latin typeface="Helvetica Neue"/>
              </a:rPr>
              <a:t>100,061 Investigators</a:t>
            </a:r>
            <a:r>
              <a:rPr lang="en-US" sz="1050" dirty="0">
                <a:solidFill>
                  <a:schemeClr val="bg1"/>
                </a:solidFill>
                <a:latin typeface="Helvetica Neue"/>
              </a:rPr>
              <a:t>  </a:t>
            </a:r>
          </a:p>
          <a:p>
            <a:r>
              <a:rPr lang="en-US" sz="1050" dirty="0">
                <a:solidFill>
                  <a:schemeClr val="bg1"/>
                </a:solidFill>
                <a:latin typeface="Helvetica Neue"/>
              </a:rPr>
              <a:t> </a:t>
            </a:r>
            <a:r>
              <a:rPr lang="en-US" sz="1050" b="0" i="0" dirty="0">
                <a:solidFill>
                  <a:schemeClr val="bg1"/>
                </a:solidFill>
                <a:effectLst/>
                <a:latin typeface="Helvetica Neue"/>
              </a:rPr>
              <a:t>   in Clinical Trial</a:t>
            </a:r>
          </a:p>
        </p:txBody>
      </p:sp>
      <p:sp>
        <p:nvSpPr>
          <p:cNvPr id="40" name="TextBox 39">
            <a:extLst>
              <a:ext uri="{FF2B5EF4-FFF2-40B4-BE49-F238E27FC236}">
                <a16:creationId xmlns:a16="http://schemas.microsoft.com/office/drawing/2014/main" id="{8361E8D9-E6E5-9D2A-505D-D98B12476BEC}"/>
              </a:ext>
            </a:extLst>
          </p:cNvPr>
          <p:cNvSpPr txBox="1"/>
          <p:nvPr/>
        </p:nvSpPr>
        <p:spPr>
          <a:xfrm>
            <a:off x="1664825" y="1417444"/>
            <a:ext cx="1332893" cy="415498"/>
          </a:xfrm>
          <a:prstGeom prst="rect">
            <a:avLst/>
          </a:prstGeom>
          <a:noFill/>
        </p:spPr>
        <p:txBody>
          <a:bodyPr wrap="square">
            <a:spAutoFit/>
          </a:bodyPr>
          <a:lstStyle/>
          <a:p>
            <a:pPr algn="ctr"/>
            <a:r>
              <a:rPr lang="en-US" sz="1050" b="0" i="0" dirty="0">
                <a:solidFill>
                  <a:schemeClr val="bg1"/>
                </a:solidFill>
                <a:effectLst/>
                <a:latin typeface="Helvetica Neue"/>
              </a:rPr>
              <a:t>6,095,067</a:t>
            </a:r>
            <a:r>
              <a:rPr lang="en-US" sz="1050" dirty="0">
                <a:solidFill>
                  <a:schemeClr val="bg1"/>
                </a:solidFill>
                <a:latin typeface="Helvetica Neue"/>
              </a:rPr>
              <a:t> Authors </a:t>
            </a:r>
          </a:p>
          <a:p>
            <a:pPr algn="ctr"/>
            <a:r>
              <a:rPr lang="en-US" sz="1050" dirty="0">
                <a:solidFill>
                  <a:schemeClr val="bg1"/>
                </a:solidFill>
                <a:latin typeface="Helvetica Neue"/>
              </a:rPr>
              <a:t>In PubMed</a:t>
            </a:r>
            <a:endParaRPr lang="en-US" sz="1050" dirty="0">
              <a:solidFill>
                <a:schemeClr val="bg1"/>
              </a:solidFill>
            </a:endParaRPr>
          </a:p>
        </p:txBody>
      </p:sp>
      <p:sp>
        <p:nvSpPr>
          <p:cNvPr id="3" name="Rectangle 2">
            <a:extLst>
              <a:ext uri="{FF2B5EF4-FFF2-40B4-BE49-F238E27FC236}">
                <a16:creationId xmlns:a16="http://schemas.microsoft.com/office/drawing/2014/main" id="{DDE9342E-2159-1CED-C93A-0BEE49838849}"/>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4</a:t>
            </a:r>
          </a:p>
        </p:txBody>
      </p:sp>
      <p:pic>
        <p:nvPicPr>
          <p:cNvPr id="7" name="Picture 6" descr="A black background with white text&#10;&#10;Description automatically generated">
            <a:extLst>
              <a:ext uri="{FF2B5EF4-FFF2-40B4-BE49-F238E27FC236}">
                <a16:creationId xmlns:a16="http://schemas.microsoft.com/office/drawing/2014/main" id="{646CAC65-90E7-F2E3-EA72-26F64DD44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12" name="Picture 11" descr="Purple text on a white background&#10;&#10;Description automatically generated">
            <a:extLst>
              <a:ext uri="{FF2B5EF4-FFF2-40B4-BE49-F238E27FC236}">
                <a16:creationId xmlns:a16="http://schemas.microsoft.com/office/drawing/2014/main" id="{855A0ACF-183E-DEC1-2F33-759084B7A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
        <p:nvSpPr>
          <p:cNvPr id="11" name="TextBox 10">
            <a:extLst>
              <a:ext uri="{FF2B5EF4-FFF2-40B4-BE49-F238E27FC236}">
                <a16:creationId xmlns:a16="http://schemas.microsoft.com/office/drawing/2014/main" id="{330A4778-2361-DCD1-FE3F-3AC6EEFFDD7E}"/>
              </a:ext>
            </a:extLst>
          </p:cNvPr>
          <p:cNvSpPr txBox="1"/>
          <p:nvPr/>
        </p:nvSpPr>
        <p:spPr>
          <a:xfrm>
            <a:off x="3579831" y="1575301"/>
            <a:ext cx="4282142" cy="923330"/>
          </a:xfrm>
          <a:prstGeom prst="rect">
            <a:avLst/>
          </a:prstGeom>
          <a:noFill/>
        </p:spPr>
        <p:txBody>
          <a:bodyPr wrap="square">
            <a:spAutoFit/>
          </a:bodyPr>
          <a:lstStyle/>
          <a:p>
            <a:pPr marL="285750" indent="-285750">
              <a:buFont typeface="Arial" panose="020B0604020202020204" pitchFamily="34" charset="0"/>
              <a:buChar char="•"/>
            </a:pPr>
            <a:r>
              <a:rPr lang="en-US" sz="1800" i="1" dirty="0">
                <a:solidFill>
                  <a:srgbClr val="000000"/>
                </a:solidFill>
                <a:effectLst/>
                <a:latin typeface="Calibri" panose="020F0502020204030204" pitchFamily="34" charset="0"/>
                <a:ea typeface="Calibri" panose="020F0502020204030204" pitchFamily="34" charset="0"/>
              </a:rPr>
              <a:t>co-authors on a manuscript</a:t>
            </a:r>
          </a:p>
          <a:p>
            <a:pPr marL="285750" indent="-285750">
              <a:buFont typeface="Arial" panose="020B0604020202020204" pitchFamily="34" charset="0"/>
              <a:buChar char="•"/>
            </a:pPr>
            <a:r>
              <a:rPr lang="en-US" sz="1800" i="1" dirty="0">
                <a:solidFill>
                  <a:srgbClr val="000000"/>
                </a:solidFill>
                <a:effectLst/>
                <a:latin typeface="Calibri" panose="020F0502020204030204" pitchFamily="34" charset="0"/>
                <a:ea typeface="Calibri" panose="020F0502020204030204" pitchFamily="34" charset="0"/>
              </a:rPr>
              <a:t>co-investigators on a NIH funded project </a:t>
            </a:r>
          </a:p>
          <a:p>
            <a:pPr marL="285750" indent="-285750">
              <a:buFont typeface="Arial" panose="020B0604020202020204" pitchFamily="34" charset="0"/>
              <a:buChar char="•"/>
            </a:pPr>
            <a:r>
              <a:rPr lang="en-US" sz="1800" i="1" dirty="0">
                <a:solidFill>
                  <a:srgbClr val="000000"/>
                </a:solidFill>
                <a:effectLst/>
                <a:latin typeface="Calibri" panose="020F0502020204030204" pitchFamily="34" charset="0"/>
                <a:ea typeface="Calibri" panose="020F0502020204030204" pitchFamily="34" charset="0"/>
              </a:rPr>
              <a:t>co-PC on a clinical trial</a:t>
            </a:r>
            <a:r>
              <a:rPr lang="en-US" dirty="0">
                <a:effectLst/>
              </a:rPr>
              <a:t> </a:t>
            </a:r>
            <a:endParaRPr lang="en-US" dirty="0"/>
          </a:p>
        </p:txBody>
      </p:sp>
      <p:sp>
        <p:nvSpPr>
          <p:cNvPr id="13" name="Left Arrow 12">
            <a:extLst>
              <a:ext uri="{FF2B5EF4-FFF2-40B4-BE49-F238E27FC236}">
                <a16:creationId xmlns:a16="http://schemas.microsoft.com/office/drawing/2014/main" id="{A65797D6-9ED9-D0E2-2D24-037972D3090A}"/>
              </a:ext>
            </a:extLst>
          </p:cNvPr>
          <p:cNvSpPr/>
          <p:nvPr/>
        </p:nvSpPr>
        <p:spPr>
          <a:xfrm rot="10800000">
            <a:off x="3108820" y="1803047"/>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a:extLst>
              <a:ext uri="{FF2B5EF4-FFF2-40B4-BE49-F238E27FC236}">
                <a16:creationId xmlns:a16="http://schemas.microsoft.com/office/drawing/2014/main" id="{1B8713E2-FB6D-CBE9-C343-300AAA526DFD}"/>
              </a:ext>
            </a:extLst>
          </p:cNvPr>
          <p:cNvSpPr/>
          <p:nvPr/>
        </p:nvSpPr>
        <p:spPr>
          <a:xfrm rot="10800000">
            <a:off x="7995980" y="1770670"/>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81B79F6A-C4E2-0880-1842-402B8574FC29}"/>
              </a:ext>
            </a:extLst>
          </p:cNvPr>
          <p:cNvSpPr/>
          <p:nvPr/>
        </p:nvSpPr>
        <p:spPr>
          <a:xfrm rot="16200000">
            <a:off x="9509192" y="3139436"/>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738058-CE44-8B3A-35FA-31A3CCFBE631}"/>
              </a:ext>
            </a:extLst>
          </p:cNvPr>
          <p:cNvSpPr txBox="1"/>
          <p:nvPr/>
        </p:nvSpPr>
        <p:spPr>
          <a:xfrm>
            <a:off x="9902546" y="3065639"/>
            <a:ext cx="969585" cy="523220"/>
          </a:xfrm>
          <a:prstGeom prst="rect">
            <a:avLst/>
          </a:prstGeom>
          <a:noFill/>
        </p:spPr>
        <p:txBody>
          <a:bodyPr wrap="square" rtlCol="0">
            <a:spAutoFit/>
          </a:bodyPr>
          <a:lstStyle/>
          <a:p>
            <a:pPr algn="ctr"/>
            <a:r>
              <a:rPr lang="en-US" sz="1400" dirty="0"/>
              <a:t>Network Analysis</a:t>
            </a:r>
          </a:p>
        </p:txBody>
      </p:sp>
      <p:sp>
        <p:nvSpPr>
          <p:cNvPr id="21" name="TextBox 20">
            <a:extLst>
              <a:ext uri="{FF2B5EF4-FFF2-40B4-BE49-F238E27FC236}">
                <a16:creationId xmlns:a16="http://schemas.microsoft.com/office/drawing/2014/main" id="{6937FCC3-0257-96D1-EEBF-95EBEEB48AE9}"/>
              </a:ext>
            </a:extLst>
          </p:cNvPr>
          <p:cNvSpPr txBox="1"/>
          <p:nvPr/>
        </p:nvSpPr>
        <p:spPr>
          <a:xfrm>
            <a:off x="9206669" y="845825"/>
            <a:ext cx="734496" cy="369332"/>
          </a:xfrm>
          <a:prstGeom prst="rect">
            <a:avLst/>
          </a:prstGeom>
          <a:noFill/>
        </p:spPr>
        <p:txBody>
          <a:bodyPr wrap="none" rtlCol="0">
            <a:spAutoFit/>
          </a:bodyPr>
          <a:lstStyle/>
          <a:p>
            <a:r>
              <a:rPr lang="en-US" b="1" dirty="0">
                <a:solidFill>
                  <a:schemeClr val="tx2">
                    <a:lumMod val="75000"/>
                    <a:lumOff val="25000"/>
                  </a:schemeClr>
                </a:solidFill>
              </a:rPr>
              <a:t>RDCN</a:t>
            </a:r>
          </a:p>
        </p:txBody>
      </p:sp>
      <p:sp>
        <p:nvSpPr>
          <p:cNvPr id="22" name="TextBox 21">
            <a:extLst>
              <a:ext uri="{FF2B5EF4-FFF2-40B4-BE49-F238E27FC236}">
                <a16:creationId xmlns:a16="http://schemas.microsoft.com/office/drawing/2014/main" id="{1C54DB85-E458-AFBF-8259-1123D6EF8D44}"/>
              </a:ext>
            </a:extLst>
          </p:cNvPr>
          <p:cNvSpPr txBox="1"/>
          <p:nvPr/>
        </p:nvSpPr>
        <p:spPr>
          <a:xfrm>
            <a:off x="8877265" y="5506083"/>
            <a:ext cx="1688347" cy="369332"/>
          </a:xfrm>
          <a:prstGeom prst="rect">
            <a:avLst/>
          </a:prstGeom>
          <a:noFill/>
        </p:spPr>
        <p:txBody>
          <a:bodyPr wrap="none" rtlCol="0">
            <a:spAutoFit/>
          </a:bodyPr>
          <a:lstStyle/>
          <a:p>
            <a:r>
              <a:rPr lang="en-US" b="1" dirty="0">
                <a:solidFill>
                  <a:schemeClr val="tx2">
                    <a:lumMod val="75000"/>
                    <a:lumOff val="25000"/>
                  </a:schemeClr>
                </a:solidFill>
              </a:rPr>
              <a:t>Clustered RDCN</a:t>
            </a:r>
          </a:p>
        </p:txBody>
      </p:sp>
      <p:pic>
        <p:nvPicPr>
          <p:cNvPr id="25" name="Picture 24">
            <a:extLst>
              <a:ext uri="{FF2B5EF4-FFF2-40B4-BE49-F238E27FC236}">
                <a16:creationId xmlns:a16="http://schemas.microsoft.com/office/drawing/2014/main" id="{9E0B4294-F138-003D-1FAF-25D411A9227D}"/>
              </a:ext>
            </a:extLst>
          </p:cNvPr>
          <p:cNvPicPr>
            <a:picLocks noChangeAspect="1"/>
          </p:cNvPicPr>
          <p:nvPr/>
        </p:nvPicPr>
        <p:blipFill>
          <a:blip r:embed="rId7"/>
          <a:stretch>
            <a:fillRect/>
          </a:stretch>
        </p:blipFill>
        <p:spPr>
          <a:xfrm>
            <a:off x="7851694" y="3392361"/>
            <a:ext cx="752789" cy="945653"/>
          </a:xfrm>
          <a:prstGeom prst="rect">
            <a:avLst/>
          </a:prstGeom>
        </p:spPr>
      </p:pic>
      <p:sp>
        <p:nvSpPr>
          <p:cNvPr id="27" name="TextBox 26">
            <a:extLst>
              <a:ext uri="{FF2B5EF4-FFF2-40B4-BE49-F238E27FC236}">
                <a16:creationId xmlns:a16="http://schemas.microsoft.com/office/drawing/2014/main" id="{50C31C64-845F-1E92-000E-33E4D1DCA043}"/>
              </a:ext>
            </a:extLst>
          </p:cNvPr>
          <p:cNvSpPr txBox="1"/>
          <p:nvPr/>
        </p:nvSpPr>
        <p:spPr>
          <a:xfrm>
            <a:off x="5543885" y="4213188"/>
            <a:ext cx="2395012" cy="923330"/>
          </a:xfrm>
          <a:prstGeom prst="rect">
            <a:avLst/>
          </a:prstGeom>
          <a:noFill/>
        </p:spPr>
        <p:txBody>
          <a:bodyPr wrap="square">
            <a:spAutoFit/>
          </a:bodyPr>
          <a:lstStyle/>
          <a:p>
            <a:pPr algn="ctr"/>
            <a:r>
              <a:rPr lang="en-US" b="1" dirty="0">
                <a:solidFill>
                  <a:schemeClr val="tx2">
                    <a:lumMod val="75000"/>
                    <a:lumOff val="25000"/>
                  </a:schemeClr>
                </a:solidFill>
              </a:rPr>
              <a:t>Research expertise identification for each cluster </a:t>
            </a:r>
          </a:p>
        </p:txBody>
      </p:sp>
      <p:sp>
        <p:nvSpPr>
          <p:cNvPr id="29" name="Left Arrow 28">
            <a:extLst>
              <a:ext uri="{FF2B5EF4-FFF2-40B4-BE49-F238E27FC236}">
                <a16:creationId xmlns:a16="http://schemas.microsoft.com/office/drawing/2014/main" id="{EE05A4AF-9B3A-5A03-B6CE-829225AF81A1}"/>
              </a:ext>
            </a:extLst>
          </p:cNvPr>
          <p:cNvSpPr/>
          <p:nvPr/>
        </p:nvSpPr>
        <p:spPr>
          <a:xfrm>
            <a:off x="7866655" y="4419950"/>
            <a:ext cx="752788"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064E149A-DBB2-6450-47D4-25913920A477}"/>
              </a:ext>
            </a:extLst>
          </p:cNvPr>
          <p:cNvPicPr>
            <a:picLocks noChangeAspect="1"/>
          </p:cNvPicPr>
          <p:nvPr/>
        </p:nvPicPr>
        <p:blipFill>
          <a:blip r:embed="rId8"/>
          <a:stretch>
            <a:fillRect/>
          </a:stretch>
        </p:blipFill>
        <p:spPr>
          <a:xfrm>
            <a:off x="437507" y="4131543"/>
            <a:ext cx="1165656" cy="1016758"/>
          </a:xfrm>
          <a:prstGeom prst="rect">
            <a:avLst/>
          </a:prstGeom>
        </p:spPr>
      </p:pic>
      <p:sp>
        <p:nvSpPr>
          <p:cNvPr id="33" name="TextBox 32">
            <a:extLst>
              <a:ext uri="{FF2B5EF4-FFF2-40B4-BE49-F238E27FC236}">
                <a16:creationId xmlns:a16="http://schemas.microsoft.com/office/drawing/2014/main" id="{06262235-89DA-D366-A9F4-05208E6303D4}"/>
              </a:ext>
            </a:extLst>
          </p:cNvPr>
          <p:cNvSpPr txBox="1"/>
          <p:nvPr/>
        </p:nvSpPr>
        <p:spPr>
          <a:xfrm>
            <a:off x="2223608" y="4074688"/>
            <a:ext cx="2973551" cy="1200329"/>
          </a:xfrm>
          <a:prstGeom prst="rect">
            <a:avLst/>
          </a:prstGeom>
          <a:noFill/>
        </p:spPr>
        <p:txBody>
          <a:bodyPr wrap="square">
            <a:spAutoFit/>
          </a:bodyPr>
          <a:lstStyle/>
          <a:p>
            <a:pPr marL="285750" indent="-285750">
              <a:buFont typeface="Arial" panose="020B0604020202020204" pitchFamily="34" charset="0"/>
              <a:buChar char="•"/>
            </a:pPr>
            <a:r>
              <a:rPr lang="en-US" sz="1800" i="1" dirty="0">
                <a:solidFill>
                  <a:srgbClr val="000000"/>
                </a:solidFill>
                <a:effectLst/>
                <a:latin typeface="Calibri" panose="020F0502020204030204" pitchFamily="34" charset="0"/>
                <a:ea typeface="Calibri" panose="020F0502020204030204" pitchFamily="34" charset="0"/>
              </a:rPr>
              <a:t>Finding relevant specialists with Transformer models</a:t>
            </a:r>
          </a:p>
          <a:p>
            <a:pPr marL="285750" indent="-285750">
              <a:buFont typeface="Arial" panose="020B0604020202020204" pitchFamily="34" charset="0"/>
              <a:buChar char="•"/>
            </a:pPr>
            <a:r>
              <a:rPr lang="en-US" sz="1800" i="1" dirty="0">
                <a:solidFill>
                  <a:srgbClr val="000000"/>
                </a:solidFill>
                <a:effectLst/>
                <a:latin typeface="Calibri" panose="020F0502020204030204" pitchFamily="34" charset="0"/>
                <a:ea typeface="Calibri" panose="020F0502020204030204" pitchFamily="34" charset="0"/>
              </a:rPr>
              <a:t>Ranking based on geographic location, etc.</a:t>
            </a:r>
          </a:p>
        </p:txBody>
      </p:sp>
      <p:pic>
        <p:nvPicPr>
          <p:cNvPr id="37" name="Content Placeholder 4" descr="A person using a computer&#10;&#10;Description automatically generated">
            <a:extLst>
              <a:ext uri="{FF2B5EF4-FFF2-40B4-BE49-F238E27FC236}">
                <a16:creationId xmlns:a16="http://schemas.microsoft.com/office/drawing/2014/main" id="{4D103FD1-08E1-73CE-951D-2ED2F2C8B6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3362" y="5836252"/>
            <a:ext cx="894015" cy="558527"/>
          </a:xfrm>
          <a:prstGeom prst="rect">
            <a:avLst/>
          </a:prstGeom>
        </p:spPr>
      </p:pic>
      <p:sp>
        <p:nvSpPr>
          <p:cNvPr id="39" name="TextBox 38">
            <a:extLst>
              <a:ext uri="{FF2B5EF4-FFF2-40B4-BE49-F238E27FC236}">
                <a16:creationId xmlns:a16="http://schemas.microsoft.com/office/drawing/2014/main" id="{F752D363-1D86-9EDD-7FC6-B431803ACF32}"/>
              </a:ext>
            </a:extLst>
          </p:cNvPr>
          <p:cNvSpPr txBox="1"/>
          <p:nvPr/>
        </p:nvSpPr>
        <p:spPr>
          <a:xfrm>
            <a:off x="2762625" y="6407290"/>
            <a:ext cx="2015488" cy="369332"/>
          </a:xfrm>
          <a:prstGeom prst="rect">
            <a:avLst/>
          </a:prstGeom>
          <a:noFill/>
        </p:spPr>
        <p:txBody>
          <a:bodyPr wrap="none" rtlCol="0">
            <a:spAutoFit/>
          </a:bodyPr>
          <a:lstStyle/>
          <a:p>
            <a:r>
              <a:rPr lang="en-US" dirty="0"/>
              <a:t>Querying via RDAS</a:t>
            </a:r>
          </a:p>
        </p:txBody>
      </p:sp>
      <p:sp>
        <p:nvSpPr>
          <p:cNvPr id="41" name="Left Arrow 40">
            <a:extLst>
              <a:ext uri="{FF2B5EF4-FFF2-40B4-BE49-F238E27FC236}">
                <a16:creationId xmlns:a16="http://schemas.microsoft.com/office/drawing/2014/main" id="{722B3FB8-9204-EB40-7BDE-B10B4EC83E54}"/>
              </a:ext>
            </a:extLst>
          </p:cNvPr>
          <p:cNvSpPr/>
          <p:nvPr/>
        </p:nvSpPr>
        <p:spPr>
          <a:xfrm rot="5400000">
            <a:off x="3427305" y="5270807"/>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eft Arrow 41">
            <a:extLst>
              <a:ext uri="{FF2B5EF4-FFF2-40B4-BE49-F238E27FC236}">
                <a16:creationId xmlns:a16="http://schemas.microsoft.com/office/drawing/2014/main" id="{ABB49FB5-855D-93BC-6B41-18A501B7B217}"/>
              </a:ext>
            </a:extLst>
          </p:cNvPr>
          <p:cNvSpPr/>
          <p:nvPr/>
        </p:nvSpPr>
        <p:spPr>
          <a:xfrm>
            <a:off x="5173976" y="4511651"/>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eft Arrow 42">
            <a:extLst>
              <a:ext uri="{FF2B5EF4-FFF2-40B4-BE49-F238E27FC236}">
                <a16:creationId xmlns:a16="http://schemas.microsoft.com/office/drawing/2014/main" id="{DEFC886B-D885-A8E6-00A9-B46C93635625}"/>
              </a:ext>
            </a:extLst>
          </p:cNvPr>
          <p:cNvSpPr/>
          <p:nvPr/>
        </p:nvSpPr>
        <p:spPr>
          <a:xfrm>
            <a:off x="1774876" y="4511651"/>
            <a:ext cx="456887"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73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7E7EF2-D1DB-D6C8-8B58-D885A02792E1}"/>
              </a:ext>
            </a:extLst>
          </p:cNvPr>
          <p:cNvSpPr txBox="1"/>
          <p:nvPr/>
        </p:nvSpPr>
        <p:spPr>
          <a:xfrm>
            <a:off x="1028907" y="261803"/>
            <a:ext cx="9348828" cy="583750"/>
          </a:xfrm>
          <a:prstGeom prst="rect">
            <a:avLst/>
          </a:prstGeom>
          <a:noFill/>
        </p:spPr>
        <p:txBody>
          <a:bodyPr wrap="square">
            <a:spAutoFit/>
          </a:bodyPr>
          <a:lstStyle/>
          <a:p>
            <a:pPr marL="0" marR="0">
              <a:lnSpc>
                <a:spcPct val="107000"/>
              </a:lnSpc>
              <a:spcBef>
                <a:spcPts val="0"/>
              </a:spcBef>
              <a:spcAft>
                <a:spcPts val="800"/>
              </a:spcAft>
            </a:pPr>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RDCN Construction – Cystic Fibrosis</a:t>
            </a:r>
          </a:p>
        </p:txBody>
      </p:sp>
      <p:sp>
        <p:nvSpPr>
          <p:cNvPr id="6" name="TextBox 5">
            <a:extLst>
              <a:ext uri="{FF2B5EF4-FFF2-40B4-BE49-F238E27FC236}">
                <a16:creationId xmlns:a16="http://schemas.microsoft.com/office/drawing/2014/main" id="{BF2307E2-86E6-FFBF-E026-EFE26D363067}"/>
              </a:ext>
            </a:extLst>
          </p:cNvPr>
          <p:cNvSpPr txBox="1"/>
          <p:nvPr/>
        </p:nvSpPr>
        <p:spPr>
          <a:xfrm>
            <a:off x="1028907" y="4875340"/>
            <a:ext cx="10246659" cy="1754326"/>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0D0D0D"/>
                </a:solidFill>
                <a:effectLst/>
                <a:highlight>
                  <a:srgbClr val="FFFFFF"/>
                </a:highlight>
                <a:latin typeface="Söhne"/>
              </a:rPr>
              <a:t>Nodes:</a:t>
            </a:r>
            <a:r>
              <a:rPr lang="en-US" b="0" i="0" dirty="0">
                <a:solidFill>
                  <a:srgbClr val="0D0D0D"/>
                </a:solidFill>
                <a:effectLst/>
                <a:highlight>
                  <a:srgbClr val="FFFFFF"/>
                </a:highlight>
                <a:latin typeface="Söhne"/>
              </a:rPr>
              <a:t> Authors, Principal Investigators (PIs), and </a:t>
            </a:r>
            <a:r>
              <a:rPr lang="en-US" dirty="0">
                <a:solidFill>
                  <a:srgbClr val="0D0D0D"/>
                </a:solidFill>
                <a:highlight>
                  <a:srgbClr val="FFFFFF"/>
                </a:highlight>
                <a:latin typeface="Söhne"/>
              </a:rPr>
              <a:t>Trial POC</a:t>
            </a:r>
            <a:r>
              <a:rPr lang="en-US" b="0" i="0" dirty="0">
                <a:solidFill>
                  <a:srgbClr val="0D0D0D"/>
                </a:solidFill>
                <a:effectLst/>
                <a:highlight>
                  <a:srgbClr val="FFFFFF"/>
                </a:highlight>
                <a:latin typeface="Söhne"/>
              </a:rPr>
              <a:t> are linked to form the RDCN.</a:t>
            </a:r>
          </a:p>
          <a:p>
            <a:pPr marL="285750" indent="-285750" algn="l">
              <a:buFont typeface="Wingdings" panose="05000000000000000000" pitchFamily="2" charset="2"/>
              <a:buChar char="q"/>
            </a:pPr>
            <a:r>
              <a:rPr lang="en-US" b="1" dirty="0">
                <a:solidFill>
                  <a:srgbClr val="0D0D0D"/>
                </a:solidFill>
                <a:highlight>
                  <a:srgbClr val="FFFFFF"/>
                </a:highlight>
                <a:latin typeface="Söhne"/>
              </a:rPr>
              <a:t>Edges: </a:t>
            </a:r>
            <a:r>
              <a:rPr lang="en-US" dirty="0">
                <a:solidFill>
                  <a:srgbClr val="0D0D0D"/>
                </a:solidFill>
                <a:highlight>
                  <a:srgbClr val="FFFFFF"/>
                </a:highlight>
                <a:latin typeface="Söhne"/>
              </a:rPr>
              <a:t>Co-authorship, Co-PI, Co-POC</a:t>
            </a:r>
            <a:endParaRPr lang="en-US" b="0" i="0" dirty="0">
              <a:solidFill>
                <a:srgbClr val="0D0D0D"/>
              </a:solidFill>
              <a:effectLst/>
              <a:highlight>
                <a:srgbClr val="FFFFFF"/>
              </a:highlight>
              <a:latin typeface="Söhne"/>
            </a:endParaRPr>
          </a:p>
          <a:p>
            <a:pPr marL="285750" indent="-285750" algn="l">
              <a:buFont typeface="Wingdings" panose="05000000000000000000" pitchFamily="2" charset="2"/>
              <a:buChar char="q"/>
            </a:pPr>
            <a:r>
              <a:rPr lang="en-US" b="1" i="0" dirty="0">
                <a:solidFill>
                  <a:srgbClr val="0D0D0D"/>
                </a:solidFill>
                <a:effectLst/>
                <a:highlight>
                  <a:srgbClr val="FFFFFF"/>
                </a:highlight>
                <a:latin typeface="Söhne"/>
              </a:rPr>
              <a:t>Edge Thickness:</a:t>
            </a:r>
            <a:r>
              <a:rPr lang="en-US" b="0" i="0" dirty="0">
                <a:solidFill>
                  <a:srgbClr val="0D0D0D"/>
                </a:solidFill>
                <a:effectLst/>
                <a:highlight>
                  <a:srgbClr val="FFFFFF"/>
                </a:highlight>
                <a:latin typeface="Söhne"/>
              </a:rPr>
              <a:t> Indicates the level of collaboration; thicker edges represent more robust collaborative ties.</a:t>
            </a:r>
          </a:p>
          <a:p>
            <a:pPr marL="285750" indent="-285750" algn="l">
              <a:buFont typeface="Wingdings" panose="05000000000000000000" pitchFamily="2" charset="2"/>
              <a:buChar char="q"/>
            </a:pPr>
            <a:r>
              <a:rPr lang="en-US" b="1" i="0" dirty="0">
                <a:solidFill>
                  <a:srgbClr val="0D0D0D"/>
                </a:solidFill>
                <a:effectLst/>
                <a:highlight>
                  <a:srgbClr val="FFFFFF"/>
                </a:highlight>
                <a:latin typeface="Söhne"/>
              </a:rPr>
              <a:t>Node Size:</a:t>
            </a:r>
            <a:r>
              <a:rPr lang="en-US" b="0" i="0" dirty="0">
                <a:solidFill>
                  <a:srgbClr val="0D0D0D"/>
                </a:solidFill>
                <a:effectLst/>
                <a:highlight>
                  <a:srgbClr val="FFFFFF"/>
                </a:highlight>
                <a:latin typeface="Söhne"/>
              </a:rPr>
              <a:t> Reflects the researcher's connectivity; larger nodes indicate more extensive connections within the network.</a:t>
            </a:r>
          </a:p>
        </p:txBody>
      </p:sp>
      <p:sp>
        <p:nvSpPr>
          <p:cNvPr id="8" name="Flowchart: Magnetic Disk 7">
            <a:extLst>
              <a:ext uri="{FF2B5EF4-FFF2-40B4-BE49-F238E27FC236}">
                <a16:creationId xmlns:a16="http://schemas.microsoft.com/office/drawing/2014/main" id="{021FC057-5CA7-2A63-BF52-5585054DF0C4}"/>
              </a:ext>
            </a:extLst>
          </p:cNvPr>
          <p:cNvSpPr/>
          <p:nvPr/>
        </p:nvSpPr>
        <p:spPr>
          <a:xfrm>
            <a:off x="1206078" y="1233594"/>
            <a:ext cx="950869" cy="489232"/>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D846A7D4-B9C6-CBF3-9A19-787218CD6A48}"/>
              </a:ext>
            </a:extLst>
          </p:cNvPr>
          <p:cNvSpPr txBox="1"/>
          <p:nvPr/>
        </p:nvSpPr>
        <p:spPr>
          <a:xfrm>
            <a:off x="1149936" y="1369318"/>
            <a:ext cx="13254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Clinical</a:t>
            </a:r>
            <a:r>
              <a:rPr lang="en-US" altLang="en-US" sz="1200" b="1" dirty="0">
                <a:solidFill>
                  <a:srgbClr val="212121"/>
                </a:solidFill>
                <a:latin typeface="Arial Unicode MS"/>
              </a:rPr>
              <a:t> </a:t>
            </a:r>
            <a:r>
              <a:rPr kumimoji="0" lang="en-US" altLang="en-US" sz="1200" b="1" i="0" u="none" strike="noStrike" cap="none" normalizeH="0" baseline="0" dirty="0">
                <a:ln>
                  <a:noFill/>
                </a:ln>
                <a:solidFill>
                  <a:srgbClr val="212121"/>
                </a:solidFill>
                <a:effectLst/>
                <a:latin typeface="Arial Unicode MS"/>
              </a:rPr>
              <a:t>Trial</a:t>
            </a:r>
            <a:endParaRPr lang="en-US" sz="1200" b="1" dirty="0"/>
          </a:p>
        </p:txBody>
      </p:sp>
      <p:sp>
        <p:nvSpPr>
          <p:cNvPr id="10" name="Flowchart: Magnetic Disk 9">
            <a:extLst>
              <a:ext uri="{FF2B5EF4-FFF2-40B4-BE49-F238E27FC236}">
                <a16:creationId xmlns:a16="http://schemas.microsoft.com/office/drawing/2014/main" id="{74507C31-E3E4-C482-23D7-E4965447BE00}"/>
              </a:ext>
            </a:extLst>
          </p:cNvPr>
          <p:cNvSpPr/>
          <p:nvPr/>
        </p:nvSpPr>
        <p:spPr>
          <a:xfrm>
            <a:off x="1206078" y="1735643"/>
            <a:ext cx="950868" cy="45859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809436C6-192C-FEAA-ED6D-574E7208951D}"/>
              </a:ext>
            </a:extLst>
          </p:cNvPr>
          <p:cNvSpPr txBox="1"/>
          <p:nvPr/>
        </p:nvSpPr>
        <p:spPr>
          <a:xfrm>
            <a:off x="1401367" y="1892334"/>
            <a:ext cx="950869"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Grant</a:t>
            </a:r>
            <a:endParaRPr lang="en-US" sz="1200" b="1" dirty="0"/>
          </a:p>
        </p:txBody>
      </p:sp>
      <p:sp>
        <p:nvSpPr>
          <p:cNvPr id="12" name="Flowchart: Magnetic Disk 11">
            <a:extLst>
              <a:ext uri="{FF2B5EF4-FFF2-40B4-BE49-F238E27FC236}">
                <a16:creationId xmlns:a16="http://schemas.microsoft.com/office/drawing/2014/main" id="{68EC6790-9C1B-000F-E362-A78DB1D0220E}"/>
              </a:ext>
            </a:extLst>
          </p:cNvPr>
          <p:cNvSpPr/>
          <p:nvPr/>
        </p:nvSpPr>
        <p:spPr>
          <a:xfrm>
            <a:off x="1210187" y="2183693"/>
            <a:ext cx="946760" cy="45859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E9EFA457-D1A5-8276-A912-79C950EDF59C}"/>
              </a:ext>
            </a:extLst>
          </p:cNvPr>
          <p:cNvSpPr txBox="1"/>
          <p:nvPr/>
        </p:nvSpPr>
        <p:spPr>
          <a:xfrm>
            <a:off x="1262886" y="2338840"/>
            <a:ext cx="10995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PubMed</a:t>
            </a:r>
            <a:endParaRPr lang="en-US" sz="1200" b="1" dirty="0"/>
          </a:p>
        </p:txBody>
      </p:sp>
      <p:sp>
        <p:nvSpPr>
          <p:cNvPr id="14" name="TextBox 13">
            <a:extLst>
              <a:ext uri="{FF2B5EF4-FFF2-40B4-BE49-F238E27FC236}">
                <a16:creationId xmlns:a16="http://schemas.microsoft.com/office/drawing/2014/main" id="{3DE75E01-C09C-F2CD-6EC9-0C795C2976F4}"/>
              </a:ext>
            </a:extLst>
          </p:cNvPr>
          <p:cNvSpPr txBox="1"/>
          <p:nvPr/>
        </p:nvSpPr>
        <p:spPr>
          <a:xfrm>
            <a:off x="2156946" y="1362160"/>
            <a:ext cx="2684774" cy="276999"/>
          </a:xfrm>
          <a:prstGeom prst="rect">
            <a:avLst/>
          </a:prstGeom>
          <a:noFill/>
          <a:ln w="19050">
            <a:solidFill>
              <a:srgbClr val="7030A0"/>
            </a:solidFill>
            <a:prstDash val="lgDash"/>
          </a:ln>
        </p:spPr>
        <p:txBody>
          <a:bodyPr wrap="square">
            <a:spAutoFit/>
          </a:bodyPr>
          <a:lstStyle/>
          <a:p>
            <a:r>
              <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Official name, official </a:t>
            </a:r>
            <a:r>
              <a:rPr lang="en-US" sz="1200" dirty="0">
                <a:solidFill>
                  <a:srgbClr val="212121"/>
                </a:solidFill>
                <a:highlight>
                  <a:srgbClr val="FFFFFF"/>
                </a:highlight>
                <a:latin typeface="Times New Roman" panose="02020603050405020304" pitchFamily="18" charset="0"/>
                <a:cs typeface="Times New Roman" panose="02020603050405020304" pitchFamily="18" charset="0"/>
              </a:rPr>
              <a:t>a</a:t>
            </a:r>
            <a:r>
              <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ffiliation</a:t>
            </a:r>
            <a:endParaRPr lang="en-US"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CEAEF77-6564-8574-9E49-72F522B6DAD1}"/>
              </a:ext>
            </a:extLst>
          </p:cNvPr>
          <p:cNvSpPr txBox="1"/>
          <p:nvPr/>
        </p:nvSpPr>
        <p:spPr>
          <a:xfrm>
            <a:off x="2156945" y="1815825"/>
            <a:ext cx="2684773" cy="276999"/>
          </a:xfrm>
          <a:prstGeom prst="rect">
            <a:avLst/>
          </a:prstGeom>
          <a:noFill/>
          <a:ln w="19050">
            <a:solidFill>
              <a:srgbClr val="7030A0"/>
            </a:solidFill>
            <a:prstDash val="lgDash"/>
          </a:ln>
        </p:spPr>
        <p:txBody>
          <a:bodyPr wrap="square">
            <a:spAutoFit/>
          </a:bodyPr>
          <a:lstStyle/>
          <a:p>
            <a:r>
              <a:rPr lang="nl-NL"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PI name, org name</a:t>
            </a:r>
            <a:endParaRPr lang="en-US"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B9F4408-F2D3-8783-7A3F-8FCFA7BE01EC}"/>
              </a:ext>
            </a:extLst>
          </p:cNvPr>
          <p:cNvSpPr txBox="1"/>
          <p:nvPr/>
        </p:nvSpPr>
        <p:spPr>
          <a:xfrm>
            <a:off x="2156944" y="2269490"/>
            <a:ext cx="2684773" cy="276999"/>
          </a:xfrm>
          <a:prstGeom prst="rect">
            <a:avLst/>
          </a:prstGeom>
          <a:noFill/>
          <a:ln w="19050">
            <a:solidFill>
              <a:srgbClr val="7030A0"/>
            </a:solidFill>
            <a:prstDash val="lgDash"/>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Full name, affiliation</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C88BC26-D804-12E7-533A-8DA051822BA7}"/>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5</a:t>
            </a:r>
          </a:p>
        </p:txBody>
      </p:sp>
      <p:pic>
        <p:nvPicPr>
          <p:cNvPr id="4" name="Picture 3" descr="A black background with white text&#10;&#10;Description automatically generated">
            <a:extLst>
              <a:ext uri="{FF2B5EF4-FFF2-40B4-BE49-F238E27FC236}">
                <a16:creationId xmlns:a16="http://schemas.microsoft.com/office/drawing/2014/main" id="{EAFAF604-7EF7-2283-BA0C-23E1FCB64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5" name="Picture 4" descr="Purple text on a white background&#10;&#10;Description automatically generated">
            <a:extLst>
              <a:ext uri="{FF2B5EF4-FFF2-40B4-BE49-F238E27FC236}">
                <a16:creationId xmlns:a16="http://schemas.microsoft.com/office/drawing/2014/main" id="{057D6167-6ED2-7605-9C2F-E2C1AF6CC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pic>
        <p:nvPicPr>
          <p:cNvPr id="18" name="Picture 17" descr="A colorful structure with dots and lines&#10;&#10;Description automatically generated with medium confidence">
            <a:extLst>
              <a:ext uri="{FF2B5EF4-FFF2-40B4-BE49-F238E27FC236}">
                <a16:creationId xmlns:a16="http://schemas.microsoft.com/office/drawing/2014/main" id="{2B28524D-92B5-D3B9-2429-8AEC2AE7C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658" y="1218417"/>
            <a:ext cx="5430655" cy="3557023"/>
          </a:xfrm>
          <a:prstGeom prst="rect">
            <a:avLst/>
          </a:prstGeom>
        </p:spPr>
      </p:pic>
      <p:sp>
        <p:nvSpPr>
          <p:cNvPr id="21" name="Left Arrow 34">
            <a:extLst>
              <a:ext uri="{FF2B5EF4-FFF2-40B4-BE49-F238E27FC236}">
                <a16:creationId xmlns:a16="http://schemas.microsoft.com/office/drawing/2014/main" id="{62C4F735-8FE3-5417-D834-4D30C600F1D3}"/>
              </a:ext>
            </a:extLst>
          </p:cNvPr>
          <p:cNvSpPr/>
          <p:nvPr/>
        </p:nvSpPr>
        <p:spPr>
          <a:xfrm rot="10800000">
            <a:off x="4505702" y="3174096"/>
            <a:ext cx="672029" cy="50980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846831E-A904-F911-C378-017B59F976C4}"/>
              </a:ext>
            </a:extLst>
          </p:cNvPr>
          <p:cNvSpPr txBox="1"/>
          <p:nvPr/>
        </p:nvSpPr>
        <p:spPr>
          <a:xfrm>
            <a:off x="4095219" y="3680868"/>
            <a:ext cx="1331424" cy="523220"/>
          </a:xfrm>
          <a:prstGeom prst="rect">
            <a:avLst/>
          </a:prstGeom>
          <a:noFill/>
        </p:spPr>
        <p:txBody>
          <a:bodyPr wrap="square" rtlCol="0">
            <a:spAutoFit/>
          </a:bodyPr>
          <a:lstStyle/>
          <a:p>
            <a:pPr algn="ctr"/>
            <a:r>
              <a:rPr lang="en-US" sz="1400" dirty="0"/>
              <a:t>Community Detection</a:t>
            </a:r>
          </a:p>
        </p:txBody>
      </p:sp>
      <p:pic>
        <p:nvPicPr>
          <p:cNvPr id="17" name="Picture 16" descr="A diagram of a medical system&#10;&#10;Description automatically generated with medium confidence">
            <a:extLst>
              <a:ext uri="{FF2B5EF4-FFF2-40B4-BE49-F238E27FC236}">
                <a16:creationId xmlns:a16="http://schemas.microsoft.com/office/drawing/2014/main" id="{A0B35595-B67E-F183-46DB-EF2EA6626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917" y="2723155"/>
            <a:ext cx="2972858" cy="2078322"/>
          </a:xfrm>
          <a:prstGeom prst="rect">
            <a:avLst/>
          </a:prstGeom>
        </p:spPr>
      </p:pic>
    </p:spTree>
    <p:extLst>
      <p:ext uri="{BB962C8B-B14F-4D97-AF65-F5344CB8AC3E}">
        <p14:creationId xmlns:p14="http://schemas.microsoft.com/office/powerpoint/2010/main" val="1413008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11B67B-0087-8F44-1018-0B2B8CCC3D1F}"/>
              </a:ext>
            </a:extLst>
          </p:cNvPr>
          <p:cNvSpPr txBox="1"/>
          <p:nvPr/>
        </p:nvSpPr>
        <p:spPr>
          <a:xfrm>
            <a:off x="457200" y="332729"/>
            <a:ext cx="10515600" cy="1077218"/>
          </a:xfrm>
          <a:prstGeom prst="rect">
            <a:avLst/>
          </a:prstGeom>
          <a:noFill/>
        </p:spPr>
        <p:txBody>
          <a:bodyPr wrap="square">
            <a:spAutoFit/>
          </a:bodyPr>
          <a:lstStyle/>
          <a:p>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Geocoding for Network Enhancement: Retrieving FIPS Codes and Geographic Coordinates from Organization Data</a:t>
            </a:r>
          </a:p>
        </p:txBody>
      </p:sp>
      <p:sp>
        <p:nvSpPr>
          <p:cNvPr id="19" name="Flowchart: Magnetic Disk 18">
            <a:extLst>
              <a:ext uri="{FF2B5EF4-FFF2-40B4-BE49-F238E27FC236}">
                <a16:creationId xmlns:a16="http://schemas.microsoft.com/office/drawing/2014/main" id="{7139A924-7514-63D6-1EFE-8DBAE6133592}"/>
              </a:ext>
            </a:extLst>
          </p:cNvPr>
          <p:cNvSpPr/>
          <p:nvPr/>
        </p:nvSpPr>
        <p:spPr>
          <a:xfrm>
            <a:off x="168729" y="2791532"/>
            <a:ext cx="970064" cy="978350"/>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35053F1F-6B53-A390-FE35-A04BE59C1464}"/>
              </a:ext>
            </a:extLst>
          </p:cNvPr>
          <p:cNvSpPr txBox="1"/>
          <p:nvPr/>
        </p:nvSpPr>
        <p:spPr>
          <a:xfrm>
            <a:off x="211228" y="3304387"/>
            <a:ext cx="10995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PubMed</a:t>
            </a:r>
            <a:endParaRPr lang="en-US" sz="1200" b="1" dirty="0"/>
          </a:p>
        </p:txBody>
      </p:sp>
      <p:sp>
        <p:nvSpPr>
          <p:cNvPr id="21" name="TextBox 20">
            <a:extLst>
              <a:ext uri="{FF2B5EF4-FFF2-40B4-BE49-F238E27FC236}">
                <a16:creationId xmlns:a16="http://schemas.microsoft.com/office/drawing/2014/main" id="{751F934F-D5CB-BB74-DD5D-3699EAACCA7E}"/>
              </a:ext>
            </a:extLst>
          </p:cNvPr>
          <p:cNvSpPr txBox="1"/>
          <p:nvPr/>
        </p:nvSpPr>
        <p:spPr>
          <a:xfrm>
            <a:off x="1177184" y="2050926"/>
            <a:ext cx="2102839" cy="276999"/>
          </a:xfrm>
          <a:prstGeom prst="rect">
            <a:avLst/>
          </a:prstGeom>
          <a:noFill/>
          <a:ln w="19050">
            <a:solidFill>
              <a:srgbClr val="7030A0"/>
            </a:solidFill>
            <a:prstDash val="lgDash"/>
          </a:ln>
        </p:spPr>
        <p:txBody>
          <a:bodyPr wrap="square">
            <a:spAutoFit/>
          </a:bodyPr>
          <a:lstStyle/>
          <a:p>
            <a:r>
              <a:rPr kumimoji="0" lang="en-US" altLang="en-US" sz="12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Location city, location country</a:t>
            </a:r>
            <a:endParaRPr lang="en-US" sz="12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DA4704B-E227-53A2-45FF-40031EF807C8}"/>
              </a:ext>
            </a:extLst>
          </p:cNvPr>
          <p:cNvSpPr txBox="1"/>
          <p:nvPr/>
        </p:nvSpPr>
        <p:spPr>
          <a:xfrm>
            <a:off x="1157990" y="2396119"/>
            <a:ext cx="2102839" cy="430887"/>
          </a:xfrm>
          <a:prstGeom prst="rect">
            <a:avLst/>
          </a:prstGeom>
          <a:noFill/>
          <a:ln w="19050">
            <a:solidFill>
              <a:srgbClr val="7030A0"/>
            </a:solidFill>
            <a:prstDash val="lgDash"/>
          </a:ln>
        </p:spPr>
        <p:txBody>
          <a:bodyPr wrap="square">
            <a:spAutoFit/>
          </a:bodyPr>
          <a:lstStyle/>
          <a:p>
            <a:r>
              <a:rPr lang="en-US" altLang="en-US" sz="1200" dirty="0">
                <a:solidFill>
                  <a:srgbClr val="212121"/>
                </a:solidFill>
                <a:latin typeface="Times New Roman" panose="02020603050405020304" pitchFamily="18" charset="0"/>
                <a:cs typeface="Times New Roman" panose="02020603050405020304" pitchFamily="18" charset="0"/>
              </a:rPr>
              <a:t>Organization name (all in US) </a:t>
            </a:r>
          </a:p>
          <a:p>
            <a:pPr marL="171450" indent="-171450">
              <a:buFont typeface="Arial" panose="020B0604020202020204" pitchFamily="34" charset="0"/>
              <a:buChar char="•"/>
            </a:pPr>
            <a:r>
              <a:rPr lang="en-US" sz="1000" dirty="0">
                <a:solidFill>
                  <a:srgbClr val="212121"/>
                </a:solidFill>
                <a:latin typeface="Times New Roman" panose="02020603050405020304" pitchFamily="18" charset="0"/>
                <a:cs typeface="Times New Roman" panose="02020603050405020304" pitchFamily="18" charset="0"/>
              </a:rPr>
              <a:t>Ex. Harvard</a:t>
            </a:r>
            <a:endParaRPr lang="en-US" sz="1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FC7C1BC-6637-BB29-EE09-AB213B4EBF33}"/>
              </a:ext>
            </a:extLst>
          </p:cNvPr>
          <p:cNvSpPr txBox="1"/>
          <p:nvPr/>
        </p:nvSpPr>
        <p:spPr>
          <a:xfrm>
            <a:off x="1157989" y="2871674"/>
            <a:ext cx="2102840" cy="892552"/>
          </a:xfrm>
          <a:prstGeom prst="rect">
            <a:avLst/>
          </a:prstGeom>
          <a:noFill/>
          <a:ln w="19050">
            <a:solidFill>
              <a:srgbClr val="7030A0"/>
            </a:solidFill>
            <a:prstDash val="lgDash"/>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dirty="0">
                <a:solidFill>
                  <a:srgbClr val="212121"/>
                </a:solidFill>
                <a:effectLst/>
                <a:highlight>
                  <a:srgbClr val="FFFFFF"/>
                </a:highlight>
                <a:latin typeface="Times New Roman" panose="02020603050405020304" pitchFamily="18" charset="0"/>
                <a:cs typeface="Times New Roman" panose="02020603050405020304" pitchFamily="18" charset="0"/>
              </a:rPr>
              <a:t>Affiliation (across the world)</a:t>
            </a:r>
          </a:p>
          <a:p>
            <a:pPr marL="171450" indent="-171450" eaLnBrk="0" fontAlgn="base" hangingPunct="0">
              <a:spcBef>
                <a:spcPct val="0"/>
              </a:spcBef>
              <a:spcAft>
                <a:spcPct val="0"/>
              </a:spcAft>
              <a:buFont typeface="Arial" panose="020B0604020202020204" pitchFamily="34" charset="0"/>
              <a:buChar char="•"/>
            </a:pPr>
            <a:r>
              <a:rPr lang="en-US" sz="1000" dirty="0">
                <a:solidFill>
                  <a:srgbClr val="212121"/>
                </a:solidFill>
                <a:latin typeface="var(--colab-code-font-family)"/>
              </a:rPr>
              <a:t>Ex. Department of Neurology, Columbia University Medical Center, New York, NY, USA. sd12@columbia.edu</a:t>
            </a:r>
          </a:p>
        </p:txBody>
      </p:sp>
      <p:sp>
        <p:nvSpPr>
          <p:cNvPr id="25" name="TextBox 24">
            <a:extLst>
              <a:ext uri="{FF2B5EF4-FFF2-40B4-BE49-F238E27FC236}">
                <a16:creationId xmlns:a16="http://schemas.microsoft.com/office/drawing/2014/main" id="{9D1C85ED-A0AA-1963-2BCE-53CF469F3D61}"/>
              </a:ext>
            </a:extLst>
          </p:cNvPr>
          <p:cNvSpPr txBox="1"/>
          <p:nvPr/>
        </p:nvSpPr>
        <p:spPr>
          <a:xfrm>
            <a:off x="222518" y="3993204"/>
            <a:ext cx="4941153" cy="630942"/>
          </a:xfrm>
          <a:prstGeom prst="rect">
            <a:avLst/>
          </a:prstGeom>
          <a:solidFill>
            <a:schemeClr val="accent5">
              <a:lumMod val="60000"/>
              <a:lumOff val="40000"/>
            </a:schemeClr>
          </a:solidFill>
          <a:ln>
            <a:solidFill>
              <a:schemeClr val="tx1"/>
            </a:solidFill>
          </a:ln>
        </p:spPr>
        <p:txBody>
          <a:bodyPr wrap="square">
            <a:spAutoFit/>
          </a:bodyPr>
          <a:lstStyle/>
          <a:p>
            <a:r>
              <a:rPr lang="en-US" sz="1200" dirty="0" err="1">
                <a:solidFill>
                  <a:srgbClr val="000000"/>
                </a:solidFill>
                <a:effectLst/>
                <a:latin typeface="Times New Roman" panose="02020603050405020304" pitchFamily="18" charset="0"/>
                <a:cs typeface="Times New Roman" panose="02020603050405020304" pitchFamily="18" charset="0"/>
              </a:rPr>
              <a:t>Locationtagger</a:t>
            </a:r>
            <a:endParaRPr lang="en-US" sz="1200" dirty="0">
              <a:solidFill>
                <a:srgbClr val="000000"/>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Finding any location mentioned in the text</a:t>
            </a:r>
          </a:p>
          <a:p>
            <a:pPr marL="171450" indent="-171450">
              <a:buFont typeface="Arial" panose="020B0604020202020204" pitchFamily="34" charset="0"/>
              <a:buChar char="•"/>
            </a:pPr>
            <a:r>
              <a:rPr lang="en-US" sz="1100" b="0" dirty="0">
                <a:solidFill>
                  <a:srgbClr val="000000"/>
                </a:solidFill>
                <a:effectLst/>
                <a:latin typeface="Times New Roman" panose="02020603050405020304" pitchFamily="18" charset="0"/>
                <a:cs typeface="Times New Roman" panose="02020603050405020304" pitchFamily="18" charset="0"/>
              </a:rPr>
              <a:t>Country is US or regions is among US states</a:t>
            </a:r>
          </a:p>
        </p:txBody>
      </p:sp>
      <p:sp>
        <p:nvSpPr>
          <p:cNvPr id="30" name="TextBox 29">
            <a:extLst>
              <a:ext uri="{FF2B5EF4-FFF2-40B4-BE49-F238E27FC236}">
                <a16:creationId xmlns:a16="http://schemas.microsoft.com/office/drawing/2014/main" id="{DC49E07D-F8C2-F36F-1E04-37F54E6E511E}"/>
              </a:ext>
            </a:extLst>
          </p:cNvPr>
          <p:cNvSpPr txBox="1"/>
          <p:nvPr/>
        </p:nvSpPr>
        <p:spPr>
          <a:xfrm>
            <a:off x="3482588" y="2199935"/>
            <a:ext cx="1681083" cy="1569660"/>
          </a:xfrm>
          <a:prstGeom prst="rect">
            <a:avLst/>
          </a:prstGeom>
          <a:solidFill>
            <a:schemeClr val="accent5">
              <a:lumMod val="60000"/>
              <a:lumOff val="40000"/>
            </a:schemeClr>
          </a:solidFill>
          <a:ln>
            <a:solidFill>
              <a:schemeClr val="tx1"/>
            </a:solidFill>
          </a:ln>
        </p:spPr>
        <p:txBody>
          <a:bodyPr wrap="square">
            <a:spAutoFit/>
          </a:bodyPr>
          <a:lstStyle/>
          <a:p>
            <a:r>
              <a:rPr lang="en-US" sz="1200" dirty="0" err="1">
                <a:solidFill>
                  <a:srgbClr val="000000"/>
                </a:solidFill>
                <a:latin typeface="Times New Roman" panose="02020603050405020304" pitchFamily="18" charset="0"/>
                <a:cs typeface="Times New Roman" panose="02020603050405020304" pitchFamily="18" charset="0"/>
              </a:rPr>
              <a:t>Geopy</a:t>
            </a:r>
            <a:r>
              <a:rPr lang="en-US" sz="1200" dirty="0">
                <a:solidFill>
                  <a:srgbClr val="000000"/>
                </a:solidFill>
                <a:latin typeface="Times New Roman" panose="02020603050405020304" pitchFamily="18" charset="0"/>
                <a:cs typeface="Times New Roman" panose="02020603050405020304" pitchFamily="18" charset="0"/>
              </a:rPr>
              <a:t> </a:t>
            </a:r>
            <a:r>
              <a:rPr lang="en-US" sz="1200" dirty="0" err="1">
                <a:solidFill>
                  <a:srgbClr val="000000"/>
                </a:solidFill>
                <a:latin typeface="Times New Roman" panose="02020603050405020304" pitchFamily="18" charset="0"/>
                <a:cs typeface="Times New Roman" panose="02020603050405020304" pitchFamily="18" charset="0"/>
              </a:rPr>
              <a:t>Nominatim</a:t>
            </a:r>
            <a:endParaRPr lang="en-US" sz="1200" dirty="0">
              <a:solidFill>
                <a:srgbClr val="000000"/>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Finding the location</a:t>
            </a:r>
          </a:p>
          <a:p>
            <a:pPr marL="171450" indent="-171450">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n</a:t>
            </a:r>
          </a:p>
          <a:p>
            <a:pPr marL="171450" indent="-171450">
              <a:buFont typeface="Arial" panose="020B0604020202020204" pitchFamily="34" charset="0"/>
              <a:buChar char="•"/>
            </a:pPr>
            <a:endParaRPr lang="en-US" sz="1200" dirty="0">
              <a:solidFill>
                <a:srgbClr val="000000"/>
              </a:solidFill>
              <a:latin typeface="Times New Roman" panose="02020603050405020304" pitchFamily="18" charset="0"/>
              <a:cs typeface="Times New Roman" panose="02020603050405020304" pitchFamily="18" charset="0"/>
            </a:endParaRPr>
          </a:p>
          <a:p>
            <a:endParaRPr lang="en-US" sz="1200" dirty="0">
              <a:solidFill>
                <a:srgbClr val="000000"/>
              </a:solidFill>
              <a:latin typeface="Times New Roman" panose="02020603050405020304" pitchFamily="18" charset="0"/>
              <a:cs typeface="Times New Roman" panose="02020603050405020304" pitchFamily="18" charset="0"/>
            </a:endParaRPr>
          </a:p>
          <a:p>
            <a:endParaRPr lang="en-US" sz="1200" dirty="0">
              <a:solidFill>
                <a:srgbClr val="000000"/>
              </a:solidFill>
              <a:latin typeface="Times New Roman" panose="02020603050405020304" pitchFamily="18" charset="0"/>
              <a:cs typeface="Times New Roman" panose="02020603050405020304" pitchFamily="18" charset="0"/>
            </a:endParaRPr>
          </a:p>
          <a:p>
            <a:endParaRPr lang="en-US" sz="1200" dirty="0">
              <a:solidFill>
                <a:srgbClr val="000000"/>
              </a:solidFill>
              <a:latin typeface="Times New Roman" panose="02020603050405020304" pitchFamily="18" charset="0"/>
              <a:cs typeface="Times New Roman" panose="02020603050405020304" pitchFamily="18" charset="0"/>
            </a:endParaRPr>
          </a:p>
          <a:p>
            <a:endParaRPr lang="en-US" sz="1200" dirty="0">
              <a:solidFill>
                <a:srgbClr val="000000"/>
              </a:solidFill>
              <a:latin typeface="Times New Roman" panose="02020603050405020304" pitchFamily="18" charset="0"/>
              <a:cs typeface="Times New Roman" panose="02020603050405020304" pitchFamily="18" charset="0"/>
            </a:endParaRPr>
          </a:p>
        </p:txBody>
      </p:sp>
      <p:sp>
        <p:nvSpPr>
          <p:cNvPr id="31" name="Rectangle 1">
            <a:extLst>
              <a:ext uri="{FF2B5EF4-FFF2-40B4-BE49-F238E27FC236}">
                <a16:creationId xmlns:a16="http://schemas.microsoft.com/office/drawing/2014/main" id="{F1DD6284-4081-E3F1-4CFA-F1102B745046}"/>
              </a:ext>
            </a:extLst>
          </p:cNvPr>
          <p:cNvSpPr>
            <a:spLocks noChangeArrowheads="1"/>
          </p:cNvSpPr>
          <p:nvPr/>
        </p:nvSpPr>
        <p:spPr bwMode="auto">
          <a:xfrm>
            <a:off x="3573966" y="2612236"/>
            <a:ext cx="1477726"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212121"/>
                </a:solidFill>
                <a:effectLst/>
                <a:latin typeface="var(--colab-code-font-family)"/>
              </a:rPr>
              <a:t>Location(Harvard University, Mercer Circle, Old Cambridge, Cambridge, Middlesex County, Massachusetts, 02163, United States, (42.365743249999994, -71.12221394207614, 0.0))</a:t>
            </a:r>
            <a:r>
              <a:rPr kumimoji="0" lang="en-US" altLang="en-US" sz="7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4" name="Flowchart: Magnetic Disk 33">
            <a:extLst>
              <a:ext uri="{FF2B5EF4-FFF2-40B4-BE49-F238E27FC236}">
                <a16:creationId xmlns:a16="http://schemas.microsoft.com/office/drawing/2014/main" id="{B69E4EE1-2682-467F-5DD1-BBE1DF60D2E1}"/>
              </a:ext>
            </a:extLst>
          </p:cNvPr>
          <p:cNvSpPr/>
          <p:nvPr/>
        </p:nvSpPr>
        <p:spPr>
          <a:xfrm>
            <a:off x="187925" y="2422603"/>
            <a:ext cx="970064" cy="53384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 name="TextBox 34">
            <a:extLst>
              <a:ext uri="{FF2B5EF4-FFF2-40B4-BE49-F238E27FC236}">
                <a16:creationId xmlns:a16="http://schemas.microsoft.com/office/drawing/2014/main" id="{F47CC1CF-9F64-B8BC-7435-BD5F12C7E4A7}"/>
              </a:ext>
            </a:extLst>
          </p:cNvPr>
          <p:cNvSpPr txBox="1"/>
          <p:nvPr/>
        </p:nvSpPr>
        <p:spPr>
          <a:xfrm>
            <a:off x="288633" y="2598702"/>
            <a:ext cx="950869"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Grant</a:t>
            </a:r>
            <a:endParaRPr lang="en-US" sz="1200" b="1" dirty="0"/>
          </a:p>
        </p:txBody>
      </p:sp>
      <p:sp>
        <p:nvSpPr>
          <p:cNvPr id="36" name="Flowchart: Magnetic Disk 35">
            <a:extLst>
              <a:ext uri="{FF2B5EF4-FFF2-40B4-BE49-F238E27FC236}">
                <a16:creationId xmlns:a16="http://schemas.microsoft.com/office/drawing/2014/main" id="{5FD9291E-A223-4198-4931-C4CD45D2840C}"/>
              </a:ext>
            </a:extLst>
          </p:cNvPr>
          <p:cNvSpPr/>
          <p:nvPr/>
        </p:nvSpPr>
        <p:spPr>
          <a:xfrm>
            <a:off x="207120" y="1991343"/>
            <a:ext cx="950869" cy="489232"/>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TextBox 36">
            <a:extLst>
              <a:ext uri="{FF2B5EF4-FFF2-40B4-BE49-F238E27FC236}">
                <a16:creationId xmlns:a16="http://schemas.microsoft.com/office/drawing/2014/main" id="{A3D70048-5BA9-9B22-A47D-338B874514C8}"/>
              </a:ext>
            </a:extLst>
          </p:cNvPr>
          <p:cNvSpPr txBox="1"/>
          <p:nvPr/>
        </p:nvSpPr>
        <p:spPr>
          <a:xfrm>
            <a:off x="143102" y="2122331"/>
            <a:ext cx="13254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Clinical</a:t>
            </a:r>
            <a:r>
              <a:rPr lang="en-US" altLang="en-US" sz="1200" b="1" dirty="0">
                <a:solidFill>
                  <a:srgbClr val="212121"/>
                </a:solidFill>
                <a:latin typeface="Arial Unicode MS"/>
              </a:rPr>
              <a:t> </a:t>
            </a:r>
            <a:r>
              <a:rPr kumimoji="0" lang="en-US" altLang="en-US" sz="1200" b="1" i="0" u="none" strike="noStrike" cap="none" normalizeH="0" baseline="0" dirty="0">
                <a:ln>
                  <a:noFill/>
                </a:ln>
                <a:solidFill>
                  <a:srgbClr val="212121"/>
                </a:solidFill>
                <a:effectLst/>
                <a:latin typeface="Arial Unicode MS"/>
              </a:rPr>
              <a:t>Trial</a:t>
            </a:r>
            <a:endParaRPr lang="en-US" sz="1200" b="1" dirty="0"/>
          </a:p>
        </p:txBody>
      </p:sp>
      <p:cxnSp>
        <p:nvCxnSpPr>
          <p:cNvPr id="39" name="Straight Arrow Connector 38">
            <a:extLst>
              <a:ext uri="{FF2B5EF4-FFF2-40B4-BE49-F238E27FC236}">
                <a16:creationId xmlns:a16="http://schemas.microsoft.com/office/drawing/2014/main" id="{81D72B75-7DE3-DF4E-9BC1-53E22B418F2E}"/>
              </a:ext>
            </a:extLst>
          </p:cNvPr>
          <p:cNvCxnSpPr/>
          <p:nvPr/>
        </p:nvCxnSpPr>
        <p:spPr>
          <a:xfrm>
            <a:off x="3216006" y="2611563"/>
            <a:ext cx="277277" cy="6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D93DF4F7-5A29-B211-79B1-AA76C3853EA9}"/>
              </a:ext>
            </a:extLst>
          </p:cNvPr>
          <p:cNvCxnSpPr>
            <a:stCxn id="23" idx="2"/>
          </p:cNvCxnSpPr>
          <p:nvPr/>
        </p:nvCxnSpPr>
        <p:spPr>
          <a:xfrm>
            <a:off x="2209409" y="3764226"/>
            <a:ext cx="0" cy="228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8D9F207-F3AA-2D21-9161-E387DDA04E12}"/>
              </a:ext>
            </a:extLst>
          </p:cNvPr>
          <p:cNvCxnSpPr/>
          <p:nvPr/>
        </p:nvCxnSpPr>
        <p:spPr>
          <a:xfrm>
            <a:off x="4334046" y="3764227"/>
            <a:ext cx="0" cy="228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1C0817DC-C615-4823-E975-7EF11D552A00}"/>
              </a:ext>
            </a:extLst>
          </p:cNvPr>
          <p:cNvSpPr txBox="1"/>
          <p:nvPr/>
        </p:nvSpPr>
        <p:spPr>
          <a:xfrm>
            <a:off x="457200" y="4818914"/>
            <a:ext cx="11566071" cy="1477328"/>
          </a:xfrm>
          <a:prstGeom prst="rect">
            <a:avLst/>
          </a:prstGeom>
          <a:noFill/>
        </p:spPr>
        <p:txBody>
          <a:bodyPr wrap="square">
            <a:spAutoFit/>
          </a:bodyPr>
          <a:lstStyle/>
          <a:p>
            <a:pPr marL="285750" indent="-285750">
              <a:buFont typeface="Wingdings" panose="05000000000000000000" pitchFamily="2" charset="2"/>
              <a:buChar char="q"/>
            </a:pPr>
            <a:r>
              <a:rPr lang="en-US" sz="1800" b="1" i="0" dirty="0">
                <a:solidFill>
                  <a:srgbClr val="0D0D0D"/>
                </a:solidFill>
                <a:effectLst/>
                <a:highlight>
                  <a:srgbClr val="FFFFFF"/>
                </a:highlight>
                <a:latin typeface="Söhne"/>
              </a:rPr>
              <a:t>Geolocation Integration:</a:t>
            </a:r>
            <a:r>
              <a:rPr lang="en-US" sz="1800" b="0" i="0" dirty="0">
                <a:solidFill>
                  <a:srgbClr val="0D0D0D"/>
                </a:solidFill>
                <a:effectLst/>
                <a:highlight>
                  <a:srgbClr val="FFFFFF"/>
                </a:highlight>
                <a:latin typeface="Söhne"/>
              </a:rPr>
              <a:t> Extracting FIPS codes, latitude, and longitude from affiliation and organizational data to make the U.S.-based RDCN map.</a:t>
            </a:r>
          </a:p>
          <a:p>
            <a:pPr marL="285750" indent="-285750">
              <a:buFont typeface="Wingdings" panose="05000000000000000000" pitchFamily="2" charset="2"/>
              <a:buChar char="q"/>
            </a:pPr>
            <a:r>
              <a:rPr lang="en-US" b="1" dirty="0">
                <a:solidFill>
                  <a:srgbClr val="0D0D0D"/>
                </a:solidFill>
                <a:highlight>
                  <a:srgbClr val="FFFFFF"/>
                </a:highlight>
                <a:latin typeface="Söhne"/>
              </a:rPr>
              <a:t>Collaboration Insights:</a:t>
            </a:r>
            <a:r>
              <a:rPr lang="en-US" dirty="0">
                <a:solidFill>
                  <a:srgbClr val="0D0D0D"/>
                </a:solidFill>
                <a:highlight>
                  <a:srgbClr val="FFFFFF"/>
                </a:highlight>
                <a:latin typeface="Söhne"/>
              </a:rPr>
              <a:t> Observations indicate limited collaboration among researchers in close proximity, despite shared interests.</a:t>
            </a:r>
            <a:r>
              <a:rPr lang="en-US" sz="1800" b="1" i="0" dirty="0">
                <a:solidFill>
                  <a:srgbClr val="0D0D0D"/>
                </a:solidFill>
                <a:effectLst/>
                <a:highlight>
                  <a:srgbClr val="FFFFFF"/>
                </a:highlight>
                <a:latin typeface="Söhne"/>
              </a:rPr>
              <a:t> </a:t>
            </a:r>
          </a:p>
          <a:p>
            <a:pPr marL="285750" indent="-285750">
              <a:buFont typeface="Wingdings" panose="05000000000000000000" pitchFamily="2" charset="2"/>
              <a:buChar char="q"/>
            </a:pPr>
            <a:r>
              <a:rPr lang="en-US" b="1" dirty="0">
                <a:solidFill>
                  <a:srgbClr val="0D0D0D"/>
                </a:solidFill>
                <a:highlight>
                  <a:srgbClr val="FFFFFF"/>
                </a:highlight>
                <a:latin typeface="Söhne"/>
              </a:rPr>
              <a:t>Networking Tool:</a:t>
            </a:r>
            <a:r>
              <a:rPr lang="en-US" dirty="0">
                <a:solidFill>
                  <a:srgbClr val="0D0D0D"/>
                </a:solidFill>
                <a:highlight>
                  <a:srgbClr val="FFFFFF"/>
                </a:highlight>
                <a:latin typeface="Söhne"/>
              </a:rPr>
              <a:t> Researchers are encouraged to utilize the map to identify and connect with potential collaborations.</a:t>
            </a:r>
            <a:endParaRPr lang="en-US" dirty="0"/>
          </a:p>
        </p:txBody>
      </p:sp>
      <p:sp>
        <p:nvSpPr>
          <p:cNvPr id="2" name="Rectangle 1">
            <a:extLst>
              <a:ext uri="{FF2B5EF4-FFF2-40B4-BE49-F238E27FC236}">
                <a16:creationId xmlns:a16="http://schemas.microsoft.com/office/drawing/2014/main" id="{0023BA98-81D0-FF2C-E72D-9B1163A38578}"/>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6</a:t>
            </a:r>
          </a:p>
        </p:txBody>
      </p:sp>
      <p:pic>
        <p:nvPicPr>
          <p:cNvPr id="4" name="Picture 3" descr="A black background with white text&#10;&#10;Description automatically generated">
            <a:extLst>
              <a:ext uri="{FF2B5EF4-FFF2-40B4-BE49-F238E27FC236}">
                <a16:creationId xmlns:a16="http://schemas.microsoft.com/office/drawing/2014/main" id="{F1F3E7F5-7B5B-AE28-0517-306D6A38C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5" name="Picture 4" descr="Purple text on a white background&#10;&#10;Description automatically generated">
            <a:extLst>
              <a:ext uri="{FF2B5EF4-FFF2-40B4-BE49-F238E27FC236}">
                <a16:creationId xmlns:a16="http://schemas.microsoft.com/office/drawing/2014/main" id="{01B6BEE5-C552-0A33-77EB-790EFEC70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pic>
        <p:nvPicPr>
          <p:cNvPr id="47" name="Picture 46" descr="A map of the united states with a map of the united states&#10;&#10;Description automatically generated">
            <a:extLst>
              <a:ext uri="{FF2B5EF4-FFF2-40B4-BE49-F238E27FC236}">
                <a16:creationId xmlns:a16="http://schemas.microsoft.com/office/drawing/2014/main" id="{783C7C3D-6191-4E40-74F2-2E1CB52FD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308" y="1877580"/>
            <a:ext cx="5900853" cy="2746566"/>
          </a:xfrm>
          <a:prstGeom prst="rect">
            <a:avLst/>
          </a:prstGeom>
        </p:spPr>
      </p:pic>
    </p:spTree>
    <p:extLst>
      <p:ext uri="{BB962C8B-B14F-4D97-AF65-F5344CB8AC3E}">
        <p14:creationId xmlns:p14="http://schemas.microsoft.com/office/powerpoint/2010/main" val="408249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5A02BA2-3A78-479A-CF7F-D12230739B6E}"/>
              </a:ext>
            </a:extLst>
          </p:cNvPr>
          <p:cNvSpPr txBox="1"/>
          <p:nvPr/>
        </p:nvSpPr>
        <p:spPr>
          <a:xfrm>
            <a:off x="1427014" y="2729479"/>
            <a:ext cx="5604089" cy="156966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2400" b="0" i="0" dirty="0">
                <a:solidFill>
                  <a:schemeClr val="accent2"/>
                </a:solidFill>
                <a:effectLst/>
                <a:latin typeface="Söhne"/>
              </a:rPr>
              <a:t>List 5 technical expertise areas in the form of keywords that the authors have in the following description of their work about</a:t>
            </a:r>
            <a:r>
              <a:rPr lang="en-US" sz="2400" b="0" i="0" dirty="0">
                <a:solidFill>
                  <a:schemeClr val="bg1"/>
                </a:solidFill>
                <a:effectLst/>
                <a:latin typeface="Söhne"/>
              </a:rPr>
              <a:t>  </a:t>
            </a:r>
            <a:r>
              <a:rPr lang="en-US" sz="2400" b="1" i="0" dirty="0">
                <a:solidFill>
                  <a:srgbClr val="FF0000"/>
                </a:solidFill>
                <a:effectLst/>
                <a:latin typeface="Söhne"/>
              </a:rPr>
              <a:t>Cystic Fibrosis</a:t>
            </a:r>
            <a:endParaRPr lang="en-US" sz="2400" dirty="0">
              <a:solidFill>
                <a:schemeClr val="bg1"/>
              </a:solidFill>
              <a:latin typeface="Söhne"/>
            </a:endParaRPr>
          </a:p>
        </p:txBody>
      </p:sp>
      <p:sp>
        <p:nvSpPr>
          <p:cNvPr id="21" name="TextBox 20">
            <a:extLst>
              <a:ext uri="{FF2B5EF4-FFF2-40B4-BE49-F238E27FC236}">
                <a16:creationId xmlns:a16="http://schemas.microsoft.com/office/drawing/2014/main" id="{9F41CDDF-8F24-74A3-A649-DA651A5D607F}"/>
              </a:ext>
            </a:extLst>
          </p:cNvPr>
          <p:cNvSpPr txBox="1"/>
          <p:nvPr/>
        </p:nvSpPr>
        <p:spPr>
          <a:xfrm>
            <a:off x="3058990" y="2185576"/>
            <a:ext cx="3764872" cy="461665"/>
          </a:xfrm>
          <a:prstGeom prst="rect">
            <a:avLst/>
          </a:prstGeom>
          <a:noFill/>
        </p:spPr>
        <p:txBody>
          <a:bodyPr wrap="square">
            <a:spAutoFit/>
          </a:bodyPr>
          <a:lstStyle/>
          <a:p>
            <a:r>
              <a:rPr lang="en-US" sz="2400" b="1" i="0" dirty="0">
                <a:solidFill>
                  <a:schemeClr val="tx2"/>
                </a:solidFill>
                <a:effectLst/>
                <a:latin typeface="Söhne"/>
              </a:rPr>
              <a:t>LLM Query</a:t>
            </a:r>
            <a:endParaRPr lang="en-US" sz="2400" b="1" dirty="0">
              <a:solidFill>
                <a:schemeClr val="tx2"/>
              </a:solidFill>
            </a:endParaRPr>
          </a:p>
        </p:txBody>
      </p:sp>
      <p:sp>
        <p:nvSpPr>
          <p:cNvPr id="23" name="TextBox 22">
            <a:extLst>
              <a:ext uri="{FF2B5EF4-FFF2-40B4-BE49-F238E27FC236}">
                <a16:creationId xmlns:a16="http://schemas.microsoft.com/office/drawing/2014/main" id="{767B49A8-4D23-E3EE-B841-CA9BBC7136E5}"/>
              </a:ext>
            </a:extLst>
          </p:cNvPr>
          <p:cNvSpPr txBox="1"/>
          <p:nvPr/>
        </p:nvSpPr>
        <p:spPr>
          <a:xfrm>
            <a:off x="7938688" y="707204"/>
            <a:ext cx="2776777" cy="830997"/>
          </a:xfrm>
          <a:prstGeom prst="rect">
            <a:avLst/>
          </a:prstGeom>
          <a:noFill/>
        </p:spPr>
        <p:txBody>
          <a:bodyPr wrap="square">
            <a:spAutoFit/>
          </a:bodyPr>
          <a:lstStyle/>
          <a:p>
            <a:r>
              <a:rPr lang="en-US" sz="2400" b="1" i="0" dirty="0">
                <a:solidFill>
                  <a:schemeClr val="tx2"/>
                </a:solidFill>
                <a:effectLst/>
                <a:latin typeface="Söhne"/>
              </a:rPr>
              <a:t>LLM answer </a:t>
            </a:r>
          </a:p>
          <a:p>
            <a:r>
              <a:rPr lang="en-US" sz="2400" b="1" i="0" dirty="0">
                <a:solidFill>
                  <a:schemeClr val="tx2"/>
                </a:solidFill>
                <a:effectLst/>
                <a:latin typeface="Söhne"/>
              </a:rPr>
              <a:t>(research expertise)</a:t>
            </a:r>
            <a:endParaRPr lang="en-US" sz="2400" b="1" dirty="0">
              <a:solidFill>
                <a:schemeClr val="tx2"/>
              </a:solidFill>
            </a:endParaRPr>
          </a:p>
        </p:txBody>
      </p:sp>
      <p:sp>
        <p:nvSpPr>
          <p:cNvPr id="24" name="TextBox 23">
            <a:extLst>
              <a:ext uri="{FF2B5EF4-FFF2-40B4-BE49-F238E27FC236}">
                <a16:creationId xmlns:a16="http://schemas.microsoft.com/office/drawing/2014/main" id="{725BA124-257B-28DD-1578-670B76C2843B}"/>
              </a:ext>
            </a:extLst>
          </p:cNvPr>
          <p:cNvSpPr txBox="1"/>
          <p:nvPr/>
        </p:nvSpPr>
        <p:spPr>
          <a:xfrm>
            <a:off x="7610233" y="2523623"/>
            <a:ext cx="3494647" cy="461665"/>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latin typeface="Söhne"/>
              </a:rPr>
              <a:t>1) Phase II Trial;  2)Tobramycin Inhalation; 3)Cystic Fibrosis; 4)Antibiotic Treatment; 5)Randomized Trial</a:t>
            </a:r>
          </a:p>
        </p:txBody>
      </p:sp>
      <p:sp>
        <p:nvSpPr>
          <p:cNvPr id="25" name="TextBox 24">
            <a:extLst>
              <a:ext uri="{FF2B5EF4-FFF2-40B4-BE49-F238E27FC236}">
                <a16:creationId xmlns:a16="http://schemas.microsoft.com/office/drawing/2014/main" id="{146CE558-C7D4-59FE-658B-F40BFD0DC393}"/>
              </a:ext>
            </a:extLst>
          </p:cNvPr>
          <p:cNvSpPr txBox="1"/>
          <p:nvPr/>
        </p:nvSpPr>
        <p:spPr>
          <a:xfrm>
            <a:off x="7564514" y="4011491"/>
            <a:ext cx="3525127"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latin typeface="Söhne"/>
              </a:rPr>
              <a:t>1) Inhaled Mannitol; 2)Dornase Alpha; 3)</a:t>
            </a:r>
            <a:r>
              <a:rPr lang="en-US" sz="1200" b="0" i="0" dirty="0" err="1">
                <a:solidFill>
                  <a:srgbClr val="0D0D0D"/>
                </a:solidFill>
                <a:effectLst/>
                <a:latin typeface="Söhne"/>
              </a:rPr>
              <a:t>RhDNase</a:t>
            </a:r>
            <a:r>
              <a:rPr lang="en-US" sz="1200" b="0" i="0" dirty="0">
                <a:solidFill>
                  <a:srgbClr val="0D0D0D"/>
                </a:solidFill>
                <a:effectLst/>
                <a:latin typeface="Söhne"/>
              </a:rPr>
              <a:t> (</a:t>
            </a:r>
            <a:r>
              <a:rPr lang="en-US" sz="1200" b="0" i="0" dirty="0" err="1">
                <a:solidFill>
                  <a:srgbClr val="0D0D0D"/>
                </a:solidFill>
                <a:effectLst/>
                <a:latin typeface="Söhne"/>
              </a:rPr>
              <a:t>Pulmozyme</a:t>
            </a:r>
            <a:r>
              <a:rPr lang="en-US" sz="1200" b="0" i="0" dirty="0">
                <a:solidFill>
                  <a:srgbClr val="0D0D0D"/>
                </a:solidFill>
                <a:effectLst/>
                <a:latin typeface="Söhne"/>
              </a:rPr>
              <a:t>); 4)Lung Function; 5)Airway Inflammation</a:t>
            </a:r>
          </a:p>
        </p:txBody>
      </p:sp>
      <p:sp>
        <p:nvSpPr>
          <p:cNvPr id="26" name="TextBox 25">
            <a:extLst>
              <a:ext uri="{FF2B5EF4-FFF2-40B4-BE49-F238E27FC236}">
                <a16:creationId xmlns:a16="http://schemas.microsoft.com/office/drawing/2014/main" id="{5C553E5B-A07F-C11E-C221-5AB7EED1F913}"/>
              </a:ext>
            </a:extLst>
          </p:cNvPr>
          <p:cNvSpPr txBox="1"/>
          <p:nvPr/>
        </p:nvSpPr>
        <p:spPr>
          <a:xfrm>
            <a:off x="7594993" y="3170998"/>
            <a:ext cx="3494647"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latin typeface="Söhne"/>
              </a:rPr>
              <a:t>1) Neonatal Screening; 2)Cystic Fibrosis; 3)Pulmonary Outcome; 4)</a:t>
            </a:r>
            <a:r>
              <a:rPr lang="en-US" sz="1200" dirty="0">
                <a:solidFill>
                  <a:srgbClr val="0D0D0D"/>
                </a:solidFill>
                <a:latin typeface="Söhne"/>
              </a:rPr>
              <a:t> </a:t>
            </a:r>
            <a:r>
              <a:rPr lang="en-US" sz="1200" b="0" i="0" dirty="0">
                <a:solidFill>
                  <a:srgbClr val="0D0D0D"/>
                </a:solidFill>
                <a:effectLst/>
                <a:latin typeface="Söhne"/>
              </a:rPr>
              <a:t>Randomized Clinical Trial; 5)Respiratory Pathogens</a:t>
            </a:r>
          </a:p>
        </p:txBody>
      </p:sp>
      <p:sp>
        <p:nvSpPr>
          <p:cNvPr id="30" name="TextBox 29">
            <a:extLst>
              <a:ext uri="{FF2B5EF4-FFF2-40B4-BE49-F238E27FC236}">
                <a16:creationId xmlns:a16="http://schemas.microsoft.com/office/drawing/2014/main" id="{6F66886A-7B9E-74C6-F9BA-DCECBB689822}"/>
              </a:ext>
            </a:extLst>
          </p:cNvPr>
          <p:cNvSpPr txBox="1"/>
          <p:nvPr/>
        </p:nvSpPr>
        <p:spPr>
          <a:xfrm rot="16200000">
            <a:off x="-2494807" y="3143462"/>
            <a:ext cx="5462899" cy="461665"/>
          </a:xfrm>
          <a:prstGeom prst="rect">
            <a:avLst/>
          </a:prstGeom>
          <a:noFill/>
        </p:spPr>
        <p:txBody>
          <a:bodyPr wrap="square">
            <a:spAutoFit/>
          </a:bodyPr>
          <a:lstStyle/>
          <a:p>
            <a:r>
              <a:rPr lang="en-US" sz="2400" b="1" i="0" dirty="0">
                <a:solidFill>
                  <a:schemeClr val="tx2"/>
                </a:solidFill>
                <a:effectLst/>
                <a:latin typeface="Söhne"/>
              </a:rPr>
              <a:t>Clusters based on community detection</a:t>
            </a:r>
            <a:endParaRPr lang="en-US" sz="2400" b="1" dirty="0">
              <a:solidFill>
                <a:schemeClr val="tx2"/>
              </a:solidFill>
            </a:endParaRPr>
          </a:p>
        </p:txBody>
      </p:sp>
      <p:sp>
        <p:nvSpPr>
          <p:cNvPr id="31" name="Left Brace 30">
            <a:extLst>
              <a:ext uri="{FF2B5EF4-FFF2-40B4-BE49-F238E27FC236}">
                <a16:creationId xmlns:a16="http://schemas.microsoft.com/office/drawing/2014/main" id="{B628016D-FF8E-C627-39CD-25658F136BE3}"/>
              </a:ext>
            </a:extLst>
          </p:cNvPr>
          <p:cNvSpPr/>
          <p:nvPr/>
        </p:nvSpPr>
        <p:spPr>
          <a:xfrm>
            <a:off x="467475" y="695850"/>
            <a:ext cx="533412" cy="5956674"/>
          </a:xfrm>
          <a:prstGeom prst="leftBrace">
            <a:avLst>
              <a:gd name="adj1" fmla="val 97474"/>
              <a:gd name="adj2" fmla="val 50307"/>
            </a:avLst>
          </a:prstGeom>
          <a:ln>
            <a:prstDash val="lgDas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5D4DBDD-DFB0-C62F-A25C-052842EEC0DE}"/>
              </a:ext>
            </a:extLst>
          </p:cNvPr>
          <p:cNvSpPr txBox="1"/>
          <p:nvPr/>
        </p:nvSpPr>
        <p:spPr>
          <a:xfrm>
            <a:off x="734181" y="192979"/>
            <a:ext cx="10515600" cy="584775"/>
          </a:xfrm>
          <a:prstGeom prst="rect">
            <a:avLst/>
          </a:prstGeom>
          <a:noFill/>
        </p:spPr>
        <p:txBody>
          <a:bodyPr wrap="square">
            <a:spAutoFit/>
          </a:bodyPr>
          <a:lstStyle/>
          <a:p>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Forming LLM Query per Cluster for Expertise Extraction</a:t>
            </a:r>
          </a:p>
        </p:txBody>
      </p:sp>
      <p:sp>
        <p:nvSpPr>
          <p:cNvPr id="19" name="Flowchart: Magnetic Disk 18">
            <a:extLst>
              <a:ext uri="{FF2B5EF4-FFF2-40B4-BE49-F238E27FC236}">
                <a16:creationId xmlns:a16="http://schemas.microsoft.com/office/drawing/2014/main" id="{004D508D-07A9-4934-83C1-F4DFAFBFE67F}"/>
              </a:ext>
            </a:extLst>
          </p:cNvPr>
          <p:cNvSpPr/>
          <p:nvPr/>
        </p:nvSpPr>
        <p:spPr>
          <a:xfrm>
            <a:off x="1849992" y="4988201"/>
            <a:ext cx="950869" cy="489232"/>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606F90B4-9A23-B71F-968D-B2943048AC35}"/>
              </a:ext>
            </a:extLst>
          </p:cNvPr>
          <p:cNvSpPr txBox="1"/>
          <p:nvPr/>
        </p:nvSpPr>
        <p:spPr>
          <a:xfrm>
            <a:off x="1793850" y="5123925"/>
            <a:ext cx="13254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Clinical</a:t>
            </a:r>
            <a:r>
              <a:rPr lang="en-US" altLang="en-US" sz="1200" b="1" dirty="0">
                <a:solidFill>
                  <a:srgbClr val="212121"/>
                </a:solidFill>
                <a:latin typeface="Arial Unicode MS"/>
              </a:rPr>
              <a:t> </a:t>
            </a:r>
            <a:r>
              <a:rPr kumimoji="0" lang="en-US" altLang="en-US" sz="1200" b="1" i="0" u="none" strike="noStrike" cap="none" normalizeH="0" baseline="0" dirty="0">
                <a:ln>
                  <a:noFill/>
                </a:ln>
                <a:solidFill>
                  <a:srgbClr val="212121"/>
                </a:solidFill>
                <a:effectLst/>
                <a:latin typeface="Arial Unicode MS"/>
              </a:rPr>
              <a:t>Trial</a:t>
            </a:r>
            <a:endParaRPr lang="en-US" sz="1200" b="1" dirty="0"/>
          </a:p>
        </p:txBody>
      </p:sp>
      <p:sp>
        <p:nvSpPr>
          <p:cNvPr id="2" name="Flowchart: Magnetic Disk 1">
            <a:extLst>
              <a:ext uri="{FF2B5EF4-FFF2-40B4-BE49-F238E27FC236}">
                <a16:creationId xmlns:a16="http://schemas.microsoft.com/office/drawing/2014/main" id="{8304003F-5B91-255A-8DF2-134610D65B12}"/>
              </a:ext>
            </a:extLst>
          </p:cNvPr>
          <p:cNvSpPr/>
          <p:nvPr/>
        </p:nvSpPr>
        <p:spPr>
          <a:xfrm>
            <a:off x="1849992" y="5490250"/>
            <a:ext cx="950868" cy="45859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 name="TextBox 21">
            <a:extLst>
              <a:ext uri="{FF2B5EF4-FFF2-40B4-BE49-F238E27FC236}">
                <a16:creationId xmlns:a16="http://schemas.microsoft.com/office/drawing/2014/main" id="{CEEF1A5B-8D26-C9F7-CD72-24F4A512CE3F}"/>
              </a:ext>
            </a:extLst>
          </p:cNvPr>
          <p:cNvSpPr txBox="1"/>
          <p:nvPr/>
        </p:nvSpPr>
        <p:spPr>
          <a:xfrm>
            <a:off x="2045281" y="5646941"/>
            <a:ext cx="950869"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Grant</a:t>
            </a:r>
            <a:endParaRPr lang="en-US" sz="1200" b="1" dirty="0"/>
          </a:p>
        </p:txBody>
      </p:sp>
      <p:sp>
        <p:nvSpPr>
          <p:cNvPr id="3" name="Flowchart: Magnetic Disk 2">
            <a:extLst>
              <a:ext uri="{FF2B5EF4-FFF2-40B4-BE49-F238E27FC236}">
                <a16:creationId xmlns:a16="http://schemas.microsoft.com/office/drawing/2014/main" id="{107A883D-3EFF-5121-BDE4-ED1F782FB728}"/>
              </a:ext>
            </a:extLst>
          </p:cNvPr>
          <p:cNvSpPr/>
          <p:nvPr/>
        </p:nvSpPr>
        <p:spPr>
          <a:xfrm>
            <a:off x="1854101" y="5938300"/>
            <a:ext cx="946760" cy="45859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835A523A-A4EA-7FDA-E9FF-A962CE1C535C}"/>
              </a:ext>
            </a:extLst>
          </p:cNvPr>
          <p:cNvSpPr txBox="1"/>
          <p:nvPr/>
        </p:nvSpPr>
        <p:spPr>
          <a:xfrm>
            <a:off x="1906800" y="6093447"/>
            <a:ext cx="1099552" cy="276999"/>
          </a:xfrm>
          <a:prstGeom prst="rect">
            <a:avLst/>
          </a:prstGeom>
          <a:noFill/>
        </p:spPr>
        <p:txBody>
          <a:bodyPr wrap="square">
            <a:spAutoFit/>
          </a:bodyPr>
          <a:lstStyle/>
          <a:p>
            <a:r>
              <a:rPr kumimoji="0" lang="en-US" altLang="en-US" sz="1200" b="1" i="0" u="none" strike="noStrike" cap="none" normalizeH="0" baseline="0" dirty="0">
                <a:ln>
                  <a:noFill/>
                </a:ln>
                <a:solidFill>
                  <a:srgbClr val="212121"/>
                </a:solidFill>
                <a:effectLst/>
                <a:latin typeface="Arial Unicode MS"/>
              </a:rPr>
              <a:t>PubMed</a:t>
            </a:r>
            <a:endParaRPr lang="en-US" sz="1200" b="1" dirty="0"/>
          </a:p>
        </p:txBody>
      </p:sp>
      <p:sp>
        <p:nvSpPr>
          <p:cNvPr id="6" name="TextBox 5">
            <a:extLst>
              <a:ext uri="{FF2B5EF4-FFF2-40B4-BE49-F238E27FC236}">
                <a16:creationId xmlns:a16="http://schemas.microsoft.com/office/drawing/2014/main" id="{439001B1-5A52-DA52-FA83-36959554FF62}"/>
              </a:ext>
            </a:extLst>
          </p:cNvPr>
          <p:cNvSpPr txBox="1"/>
          <p:nvPr/>
        </p:nvSpPr>
        <p:spPr>
          <a:xfrm>
            <a:off x="2800859" y="5116768"/>
            <a:ext cx="1609777" cy="284156"/>
          </a:xfrm>
          <a:prstGeom prst="rect">
            <a:avLst/>
          </a:prstGeom>
          <a:noFill/>
          <a:ln w="19050">
            <a:solidFill>
              <a:srgbClr val="7030A0"/>
            </a:solidFill>
            <a:prstDash val="lgDash"/>
          </a:ln>
        </p:spPr>
        <p:txBody>
          <a:bodyPr wrap="square">
            <a:spAutoFit/>
          </a:bodyPr>
          <a:lstStyle/>
          <a:p>
            <a:r>
              <a:rPr kumimoji="0" lang="en-US" altLang="en-US" sz="12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Interventions</a:t>
            </a:r>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D42DAA6-4CB2-A563-A32A-9B1C85CCE1A4}"/>
              </a:ext>
            </a:extLst>
          </p:cNvPr>
          <p:cNvSpPr txBox="1"/>
          <p:nvPr/>
        </p:nvSpPr>
        <p:spPr>
          <a:xfrm>
            <a:off x="2800859" y="5570432"/>
            <a:ext cx="1609778" cy="276999"/>
          </a:xfrm>
          <a:prstGeom prst="rect">
            <a:avLst/>
          </a:prstGeom>
          <a:noFill/>
          <a:ln w="19050">
            <a:solidFill>
              <a:srgbClr val="7030A0"/>
            </a:solidFill>
            <a:prstDash val="lgDash"/>
          </a:ln>
        </p:spPr>
        <p:txBody>
          <a:bodyPr wrap="square">
            <a:spAutoFit/>
          </a:bodyPr>
          <a:lstStyle/>
          <a:p>
            <a:r>
              <a:rPr lang="en-US" altLang="en-US" sz="1200" dirty="0">
                <a:solidFill>
                  <a:srgbClr val="212121"/>
                </a:solidFill>
                <a:latin typeface="Times New Roman" panose="02020603050405020304" pitchFamily="18" charset="0"/>
                <a:cs typeface="Times New Roman" panose="02020603050405020304" pitchFamily="18" charset="0"/>
              </a:rPr>
              <a:t>T</a:t>
            </a:r>
            <a:r>
              <a:rPr kumimoji="0" lang="en-US" altLang="en-US" sz="12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erms</a:t>
            </a:r>
            <a:endParaRPr lang="en-US"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63BAAFD-C713-7885-9932-4C754833CAE0}"/>
              </a:ext>
            </a:extLst>
          </p:cNvPr>
          <p:cNvSpPr txBox="1"/>
          <p:nvPr/>
        </p:nvSpPr>
        <p:spPr>
          <a:xfrm>
            <a:off x="2800858" y="6024098"/>
            <a:ext cx="1609779" cy="276999"/>
          </a:xfrm>
          <a:prstGeom prst="rect">
            <a:avLst/>
          </a:prstGeom>
          <a:noFill/>
          <a:ln w="19050">
            <a:solidFill>
              <a:srgbClr val="7030A0"/>
            </a:solidFill>
            <a:prstDash val="lgDash"/>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Keywords, </a:t>
            </a:r>
            <a:r>
              <a:rPr kumimoji="0" lang="en-US" altLang="en-US" sz="1200" b="0" i="0" u="none" strike="noStrike" cap="none" normalizeH="0" baseline="0" dirty="0" err="1">
                <a:ln>
                  <a:noFill/>
                </a:ln>
                <a:solidFill>
                  <a:srgbClr val="212121"/>
                </a:solidFill>
                <a:effectLst/>
                <a:latin typeface="Times New Roman" panose="02020603050405020304" pitchFamily="18" charset="0"/>
                <a:cs typeface="Times New Roman" panose="02020603050405020304" pitchFamily="18" charset="0"/>
              </a:rPr>
              <a:t>Meshterms</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66445DC-72EC-D82A-5710-4D0E4175A522}"/>
              </a:ext>
            </a:extLst>
          </p:cNvPr>
          <p:cNvSpPr txBox="1"/>
          <p:nvPr/>
        </p:nvSpPr>
        <p:spPr>
          <a:xfrm>
            <a:off x="4455460" y="4988201"/>
            <a:ext cx="2438401" cy="1384995"/>
          </a:xfrm>
          <a:prstGeom prst="rect">
            <a:avLst/>
          </a:prstGeom>
          <a:solidFill>
            <a:schemeClr val="accent5">
              <a:lumMod val="60000"/>
              <a:lumOff val="40000"/>
            </a:schemeClr>
          </a:solidFill>
          <a:ln>
            <a:solidFill>
              <a:schemeClr val="tx1"/>
            </a:solidFill>
          </a:ln>
        </p:spPr>
        <p:txBody>
          <a:bodyPr wrap="square">
            <a:spAutoFit/>
          </a:bodyPr>
          <a:lstStyle/>
          <a:p>
            <a:r>
              <a:rPr lang="en-US" sz="1200" dirty="0">
                <a:solidFill>
                  <a:srgbClr val="000000"/>
                </a:solidFill>
                <a:latin typeface="Times New Roman" panose="02020603050405020304" pitchFamily="18" charset="0"/>
                <a:cs typeface="Times New Roman" panose="02020603050405020304" pitchFamily="18" charset="0"/>
              </a:rPr>
              <a:t>Make questions customized </a:t>
            </a:r>
          </a:p>
          <a:p>
            <a:pPr marL="171450" indent="-171450">
              <a:buFont typeface="Arial" panose="020B0604020202020204" pitchFamily="34" charset="0"/>
              <a:buChar char="•"/>
            </a:pPr>
            <a:r>
              <a:rPr lang="en-US" sz="1200" b="0" i="0" dirty="0">
                <a:effectLst/>
                <a:latin typeface="Söhne"/>
              </a:rPr>
              <a:t>List </a:t>
            </a:r>
            <a:r>
              <a:rPr lang="en-US" sz="1200" dirty="0">
                <a:latin typeface="Söhne"/>
              </a:rPr>
              <a:t>3</a:t>
            </a:r>
            <a:r>
              <a:rPr lang="en-US" sz="1200" b="0" i="0" dirty="0">
                <a:effectLst/>
                <a:latin typeface="Söhne"/>
              </a:rPr>
              <a:t> technical expertise areas in the form of keywords that the authors have in the following description of their work about [</a:t>
            </a:r>
            <a:r>
              <a:rPr lang="en-US" sz="1200" b="0" i="0" dirty="0">
                <a:solidFill>
                  <a:schemeClr val="bg1"/>
                </a:solidFill>
                <a:effectLst/>
                <a:latin typeface="Söhne"/>
              </a:rPr>
              <a:t>frequent terms</a:t>
            </a:r>
            <a:r>
              <a:rPr lang="en-US" sz="1200" b="0" i="0" dirty="0">
                <a:effectLst/>
                <a:latin typeface="Söhne"/>
              </a:rPr>
              <a:t>] </a:t>
            </a:r>
            <a:r>
              <a:rPr lang="en-US" sz="1200" i="0" dirty="0">
                <a:effectLst/>
                <a:latin typeface="Söhne"/>
              </a:rPr>
              <a:t>in [</a:t>
            </a:r>
            <a:r>
              <a:rPr lang="en-US" sz="1200" i="0" dirty="0">
                <a:solidFill>
                  <a:schemeClr val="bg1"/>
                </a:solidFill>
                <a:effectLst/>
                <a:latin typeface="Söhne"/>
              </a:rPr>
              <a:t>rare </a:t>
            </a:r>
            <a:r>
              <a:rPr lang="en-US" sz="1200" dirty="0">
                <a:solidFill>
                  <a:schemeClr val="bg1"/>
                </a:solidFill>
                <a:latin typeface="Söhne"/>
              </a:rPr>
              <a:t>dis</a:t>
            </a:r>
            <a:r>
              <a:rPr lang="en-US" sz="1200" i="0" dirty="0">
                <a:solidFill>
                  <a:schemeClr val="bg1"/>
                </a:solidFill>
                <a:effectLst/>
                <a:latin typeface="Söhne"/>
              </a:rPr>
              <a:t>ease name</a:t>
            </a:r>
            <a:r>
              <a:rPr lang="en-US" sz="1200" i="0" dirty="0">
                <a:effectLst/>
                <a:latin typeface="Söhne"/>
              </a:rPr>
              <a:t>]</a:t>
            </a:r>
            <a:endParaRPr lang="en-US" sz="1200" dirty="0"/>
          </a:p>
        </p:txBody>
      </p:sp>
      <p:sp>
        <p:nvSpPr>
          <p:cNvPr id="10" name="Rectangle 9">
            <a:extLst>
              <a:ext uri="{FF2B5EF4-FFF2-40B4-BE49-F238E27FC236}">
                <a16:creationId xmlns:a16="http://schemas.microsoft.com/office/drawing/2014/main" id="{823A1737-0CDE-7CBB-A9CB-E81F6A243960}"/>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7</a:t>
            </a:r>
          </a:p>
        </p:txBody>
      </p:sp>
      <p:pic>
        <p:nvPicPr>
          <p:cNvPr id="11" name="Picture 10" descr="A black background with white text&#10;&#10;Description automatically generated">
            <a:extLst>
              <a:ext uri="{FF2B5EF4-FFF2-40B4-BE49-F238E27FC236}">
                <a16:creationId xmlns:a16="http://schemas.microsoft.com/office/drawing/2014/main" id="{231BF0CC-F81F-53BF-4923-DFD560C80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12" name="Picture 11" descr="Purple text on a white background&#10;&#10;Description automatically generated">
            <a:extLst>
              <a:ext uri="{FF2B5EF4-FFF2-40B4-BE49-F238E27FC236}">
                <a16:creationId xmlns:a16="http://schemas.microsoft.com/office/drawing/2014/main" id="{21A3BA61-0E20-492E-4522-546D8F6FC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spTree>
    <p:extLst>
      <p:ext uri="{BB962C8B-B14F-4D97-AF65-F5344CB8AC3E}">
        <p14:creationId xmlns:p14="http://schemas.microsoft.com/office/powerpoint/2010/main" val="189697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B581CE-4846-EED6-7EA8-2A5328E8D7EA}"/>
              </a:ext>
            </a:extLst>
          </p:cNvPr>
          <p:cNvSpPr txBox="1"/>
          <p:nvPr/>
        </p:nvSpPr>
        <p:spPr>
          <a:xfrm>
            <a:off x="947392" y="1570321"/>
            <a:ext cx="18781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b="0" i="0" dirty="0">
                <a:solidFill>
                  <a:schemeClr val="tx1"/>
                </a:solidFill>
                <a:effectLst/>
                <a:latin typeface="Söhne"/>
              </a:rPr>
              <a:t>'Tobramycin for Inhalation’, Tobramycin solution for inhalation (TOBI), Oral placebo, Oral ciprofloxacin</a:t>
            </a:r>
            <a:endParaRPr lang="en-US" sz="1200" dirty="0">
              <a:solidFill>
                <a:schemeClr val="tx1"/>
              </a:solidFill>
            </a:endParaRPr>
          </a:p>
        </p:txBody>
      </p:sp>
      <p:sp>
        <p:nvSpPr>
          <p:cNvPr id="7" name="TextBox 6">
            <a:extLst>
              <a:ext uri="{FF2B5EF4-FFF2-40B4-BE49-F238E27FC236}">
                <a16:creationId xmlns:a16="http://schemas.microsoft.com/office/drawing/2014/main" id="{C3189B57-7C80-D5BD-44D9-267EFEF891B1}"/>
              </a:ext>
            </a:extLst>
          </p:cNvPr>
          <p:cNvSpPr txBox="1"/>
          <p:nvPr/>
        </p:nvSpPr>
        <p:spPr>
          <a:xfrm>
            <a:off x="947392" y="2986258"/>
            <a:ext cx="187810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it-IT" sz="1200" dirty="0">
                <a:solidFill>
                  <a:schemeClr val="tx1"/>
                </a:solidFill>
                <a:latin typeface="Söhne"/>
              </a:rPr>
              <a:t>Dornase alpha, mannitol + pulmozyme, mannitol</a:t>
            </a:r>
            <a:endParaRPr lang="en-US" sz="1200" dirty="0">
              <a:solidFill>
                <a:schemeClr val="tx1"/>
              </a:solidFill>
              <a:latin typeface="Söhne"/>
            </a:endParaRPr>
          </a:p>
        </p:txBody>
      </p:sp>
      <p:sp>
        <p:nvSpPr>
          <p:cNvPr id="8" name="TextBox 7">
            <a:extLst>
              <a:ext uri="{FF2B5EF4-FFF2-40B4-BE49-F238E27FC236}">
                <a16:creationId xmlns:a16="http://schemas.microsoft.com/office/drawing/2014/main" id="{7DA8909C-72DD-3A29-92EC-C717858699E3}"/>
              </a:ext>
            </a:extLst>
          </p:cNvPr>
          <p:cNvSpPr txBox="1"/>
          <p:nvPr/>
        </p:nvSpPr>
        <p:spPr>
          <a:xfrm>
            <a:off x="947396" y="2531114"/>
            <a:ext cx="1878101" cy="2769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Söhne"/>
              </a:rPr>
              <a:t>CF newborn screening</a:t>
            </a:r>
          </a:p>
        </p:txBody>
      </p:sp>
      <p:sp>
        <p:nvSpPr>
          <p:cNvPr id="9" name="TextBox 8">
            <a:extLst>
              <a:ext uri="{FF2B5EF4-FFF2-40B4-BE49-F238E27FC236}">
                <a16:creationId xmlns:a16="http://schemas.microsoft.com/office/drawing/2014/main" id="{4AD8C0F2-0FA1-C2F6-5E59-F680499632C3}"/>
              </a:ext>
            </a:extLst>
          </p:cNvPr>
          <p:cNvSpPr txBox="1"/>
          <p:nvPr/>
        </p:nvSpPr>
        <p:spPr>
          <a:xfrm>
            <a:off x="947392" y="3601624"/>
            <a:ext cx="1878098"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Söhne"/>
              </a:rPr>
              <a:t>IV tobramycin, IV ticarcillin-clavulanate, IV piperacillin-tazobactam, IV meropenem, PO ciprofloxacin, IV ceftazidime, PO azithromycin, IV amikacin</a:t>
            </a:r>
          </a:p>
        </p:txBody>
      </p:sp>
      <p:sp>
        <p:nvSpPr>
          <p:cNvPr id="10" name="TextBox 9">
            <a:extLst>
              <a:ext uri="{FF2B5EF4-FFF2-40B4-BE49-F238E27FC236}">
                <a16:creationId xmlns:a16="http://schemas.microsoft.com/office/drawing/2014/main" id="{DA3E2FD8-4864-BC15-35A3-B4B1184C5EA5}"/>
              </a:ext>
            </a:extLst>
          </p:cNvPr>
          <p:cNvSpPr txBox="1"/>
          <p:nvPr/>
        </p:nvSpPr>
        <p:spPr>
          <a:xfrm>
            <a:off x="947394" y="5177019"/>
            <a:ext cx="1878096" cy="2769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Söhne"/>
              </a:rPr>
              <a:t>Qualitative Interview</a:t>
            </a:r>
          </a:p>
        </p:txBody>
      </p:sp>
      <p:sp>
        <p:nvSpPr>
          <p:cNvPr id="11" name="TextBox 10">
            <a:extLst>
              <a:ext uri="{FF2B5EF4-FFF2-40B4-BE49-F238E27FC236}">
                <a16:creationId xmlns:a16="http://schemas.microsoft.com/office/drawing/2014/main" id="{9873BF5C-6FDE-3502-2E2D-980CD5D26074}"/>
              </a:ext>
            </a:extLst>
          </p:cNvPr>
          <p:cNvSpPr txBox="1"/>
          <p:nvPr/>
        </p:nvSpPr>
        <p:spPr>
          <a:xfrm>
            <a:off x="947394" y="5566375"/>
            <a:ext cx="187809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Söhne"/>
              </a:rPr>
              <a:t>Unsupervised training, Supervised strength training</a:t>
            </a:r>
          </a:p>
        </p:txBody>
      </p:sp>
      <p:sp>
        <p:nvSpPr>
          <p:cNvPr id="12" name="TextBox 11">
            <a:extLst>
              <a:ext uri="{FF2B5EF4-FFF2-40B4-BE49-F238E27FC236}">
                <a16:creationId xmlns:a16="http://schemas.microsoft.com/office/drawing/2014/main" id="{F7C87A3C-3B72-814D-C447-32482BF47684}"/>
              </a:ext>
            </a:extLst>
          </p:cNvPr>
          <p:cNvSpPr txBox="1"/>
          <p:nvPr/>
        </p:nvSpPr>
        <p:spPr>
          <a:xfrm>
            <a:off x="3393599" y="1467743"/>
            <a:ext cx="5615334" cy="6463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en-US" sz="1200" b="0" i="0" dirty="0">
                <a:solidFill>
                  <a:schemeClr val="tx1"/>
                </a:solidFill>
                <a:effectLst/>
                <a:latin typeface="Söhne"/>
              </a:rPr>
              <a:t>'Tobramycin for Inhalation’, Tobramycin solution for inhalation (TOBI), Oral placebo, Oral ciprofloxacin </a:t>
            </a:r>
            <a:r>
              <a:rPr lang="en-US" sz="1200" b="1" i="0" dirty="0">
                <a:solidFill>
                  <a:srgbClr val="FF0000"/>
                </a:solidFill>
                <a:effectLst/>
                <a:latin typeface="Söhne"/>
              </a:rPr>
              <a:t>in Cystic Fibrosis</a:t>
            </a:r>
            <a:endParaRPr lang="en-US" sz="1200" b="1" dirty="0">
              <a:solidFill>
                <a:srgbClr val="FF0000"/>
              </a:solidFill>
            </a:endParaRPr>
          </a:p>
        </p:txBody>
      </p:sp>
      <p:sp>
        <p:nvSpPr>
          <p:cNvPr id="13" name="TextBox 12">
            <a:extLst>
              <a:ext uri="{FF2B5EF4-FFF2-40B4-BE49-F238E27FC236}">
                <a16:creationId xmlns:a16="http://schemas.microsoft.com/office/drawing/2014/main" id="{85A02BA2-3A78-479A-CF7F-D12230739B6E}"/>
              </a:ext>
            </a:extLst>
          </p:cNvPr>
          <p:cNvSpPr txBox="1"/>
          <p:nvPr/>
        </p:nvSpPr>
        <p:spPr>
          <a:xfrm>
            <a:off x="3393599" y="3051130"/>
            <a:ext cx="5604089" cy="6463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it-IT" sz="1200" dirty="0">
                <a:solidFill>
                  <a:schemeClr val="tx1"/>
                </a:solidFill>
                <a:latin typeface="Söhne"/>
              </a:rPr>
              <a:t>Dornase alpha, mannitol + pulmozyme, mannitol </a:t>
            </a:r>
            <a:r>
              <a:rPr lang="en-US" sz="1200" b="1" i="0" dirty="0">
                <a:solidFill>
                  <a:srgbClr val="FF0000"/>
                </a:solidFill>
                <a:effectLst/>
                <a:latin typeface="Söhne"/>
              </a:rPr>
              <a:t>in  Cystic Fibrosis</a:t>
            </a:r>
            <a:endParaRPr lang="en-US" sz="1200" dirty="0">
              <a:solidFill>
                <a:schemeClr val="bg1"/>
              </a:solidFill>
              <a:latin typeface="Söhne"/>
            </a:endParaRPr>
          </a:p>
        </p:txBody>
      </p:sp>
      <p:sp>
        <p:nvSpPr>
          <p:cNvPr id="14" name="TextBox 13">
            <a:extLst>
              <a:ext uri="{FF2B5EF4-FFF2-40B4-BE49-F238E27FC236}">
                <a16:creationId xmlns:a16="http://schemas.microsoft.com/office/drawing/2014/main" id="{D1D960B6-D656-14B0-26B4-8313E5A958DE}"/>
              </a:ext>
            </a:extLst>
          </p:cNvPr>
          <p:cNvSpPr txBox="1"/>
          <p:nvPr/>
        </p:nvSpPr>
        <p:spPr>
          <a:xfrm>
            <a:off x="3382354" y="2357674"/>
            <a:ext cx="5615334" cy="46166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en-US" sz="1200" dirty="0">
                <a:solidFill>
                  <a:schemeClr val="tx1"/>
                </a:solidFill>
                <a:latin typeface="Söhne"/>
              </a:rPr>
              <a:t>CF newborn screening </a:t>
            </a:r>
            <a:r>
              <a:rPr lang="en-US" sz="1200" b="1" i="0" dirty="0">
                <a:solidFill>
                  <a:srgbClr val="FF0000"/>
                </a:solidFill>
                <a:effectLst/>
                <a:latin typeface="Söhne"/>
              </a:rPr>
              <a:t>in  Cystic Fibrosis</a:t>
            </a:r>
            <a:endParaRPr lang="en-US" sz="1200" dirty="0">
              <a:solidFill>
                <a:schemeClr val="bg1"/>
              </a:solidFill>
              <a:latin typeface="Söhne"/>
            </a:endParaRPr>
          </a:p>
        </p:txBody>
      </p:sp>
      <p:sp>
        <p:nvSpPr>
          <p:cNvPr id="15" name="TextBox 14">
            <a:extLst>
              <a:ext uri="{FF2B5EF4-FFF2-40B4-BE49-F238E27FC236}">
                <a16:creationId xmlns:a16="http://schemas.microsoft.com/office/drawing/2014/main" id="{189839DE-4F55-0781-0944-38A38B8D7F3F}"/>
              </a:ext>
            </a:extLst>
          </p:cNvPr>
          <p:cNvSpPr txBox="1"/>
          <p:nvPr/>
        </p:nvSpPr>
        <p:spPr>
          <a:xfrm>
            <a:off x="3393599" y="3929252"/>
            <a:ext cx="5604089" cy="83099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en-US" sz="1200" dirty="0">
                <a:solidFill>
                  <a:schemeClr val="tx1"/>
                </a:solidFill>
                <a:latin typeface="Söhne"/>
              </a:rPr>
              <a:t>IV tobramycin, IV ticarcillin-clavulanate, IV piperacillin-tazobactam, IV meropenem, PO ciprofloxacin, IV ceftazidime, PO azithromycin, IV amikacin </a:t>
            </a:r>
            <a:r>
              <a:rPr lang="en-US" sz="1200" b="1" i="0" dirty="0">
                <a:solidFill>
                  <a:srgbClr val="FF0000"/>
                </a:solidFill>
                <a:effectLst/>
                <a:latin typeface="Söhne"/>
              </a:rPr>
              <a:t>in  Cystic Fibrosis</a:t>
            </a:r>
            <a:endParaRPr lang="en-US" sz="1200" dirty="0">
              <a:solidFill>
                <a:schemeClr val="bg1"/>
              </a:solidFill>
              <a:latin typeface="Söhne"/>
            </a:endParaRPr>
          </a:p>
        </p:txBody>
      </p:sp>
      <p:sp>
        <p:nvSpPr>
          <p:cNvPr id="16" name="TextBox 15">
            <a:extLst>
              <a:ext uri="{FF2B5EF4-FFF2-40B4-BE49-F238E27FC236}">
                <a16:creationId xmlns:a16="http://schemas.microsoft.com/office/drawing/2014/main" id="{262E9B19-E5BB-4F1B-6F6C-F69E01984EEF}"/>
              </a:ext>
            </a:extLst>
          </p:cNvPr>
          <p:cNvSpPr txBox="1"/>
          <p:nvPr/>
        </p:nvSpPr>
        <p:spPr>
          <a:xfrm>
            <a:off x="3393600" y="4975728"/>
            <a:ext cx="5604089" cy="461665"/>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en-US" sz="1200" dirty="0">
                <a:solidFill>
                  <a:schemeClr val="tx1"/>
                </a:solidFill>
                <a:latin typeface="Söhne"/>
              </a:rPr>
              <a:t>Qualitative Interview </a:t>
            </a:r>
            <a:r>
              <a:rPr lang="en-US" sz="1200" b="1" i="0" dirty="0">
                <a:solidFill>
                  <a:srgbClr val="FF0000"/>
                </a:solidFill>
                <a:effectLst/>
                <a:latin typeface="Söhne"/>
              </a:rPr>
              <a:t>in  Cystic Fibrosis</a:t>
            </a:r>
            <a:endParaRPr lang="en-US" sz="1200" dirty="0">
              <a:solidFill>
                <a:schemeClr val="bg1"/>
              </a:solidFill>
              <a:latin typeface="Söhne"/>
            </a:endParaRPr>
          </a:p>
        </p:txBody>
      </p:sp>
      <p:sp>
        <p:nvSpPr>
          <p:cNvPr id="17" name="TextBox 16">
            <a:extLst>
              <a:ext uri="{FF2B5EF4-FFF2-40B4-BE49-F238E27FC236}">
                <a16:creationId xmlns:a16="http://schemas.microsoft.com/office/drawing/2014/main" id="{17DBA79A-DFB9-0437-8F3B-CEDBD43F0199}"/>
              </a:ext>
            </a:extLst>
          </p:cNvPr>
          <p:cNvSpPr txBox="1"/>
          <p:nvPr/>
        </p:nvSpPr>
        <p:spPr>
          <a:xfrm>
            <a:off x="3393600" y="5615538"/>
            <a:ext cx="5604089" cy="64633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1200" b="0" i="0" dirty="0">
                <a:solidFill>
                  <a:schemeClr val="accent2"/>
                </a:solidFill>
                <a:effectLst/>
                <a:latin typeface="Söhne"/>
              </a:rPr>
              <a:t>List </a:t>
            </a:r>
            <a:r>
              <a:rPr lang="en-US" sz="1200" dirty="0">
                <a:solidFill>
                  <a:schemeClr val="accent2"/>
                </a:solidFill>
                <a:latin typeface="Söhne"/>
              </a:rPr>
              <a:t>3</a:t>
            </a:r>
            <a:r>
              <a:rPr lang="en-US" sz="1200" b="0" i="0" dirty="0">
                <a:solidFill>
                  <a:schemeClr val="accent2"/>
                </a:solidFill>
                <a:effectLst/>
                <a:latin typeface="Söhne"/>
              </a:rPr>
              <a:t> technical expertise areas in the form of keywords that the authors have in the following description of their work about</a:t>
            </a:r>
            <a:r>
              <a:rPr lang="en-US" sz="1200" b="0" i="0" dirty="0">
                <a:solidFill>
                  <a:schemeClr val="bg1"/>
                </a:solidFill>
                <a:effectLst/>
                <a:latin typeface="Söhne"/>
              </a:rPr>
              <a:t>  </a:t>
            </a:r>
            <a:r>
              <a:rPr lang="en-US" sz="1200" dirty="0">
                <a:solidFill>
                  <a:schemeClr val="tx1"/>
                </a:solidFill>
                <a:latin typeface="Söhne"/>
              </a:rPr>
              <a:t>Unsupervised training, Supervised strength training</a:t>
            </a:r>
            <a:r>
              <a:rPr lang="en-US" sz="1200" dirty="0">
                <a:solidFill>
                  <a:schemeClr val="bg1"/>
                </a:solidFill>
                <a:latin typeface="Söhne"/>
              </a:rPr>
              <a:t> </a:t>
            </a:r>
            <a:r>
              <a:rPr lang="en-US" sz="1200" b="1" i="0" dirty="0">
                <a:solidFill>
                  <a:srgbClr val="FF0000"/>
                </a:solidFill>
                <a:effectLst/>
                <a:latin typeface="Söhne"/>
              </a:rPr>
              <a:t>in  Cystic Fibrosis</a:t>
            </a:r>
            <a:endParaRPr lang="en-US" sz="1200" dirty="0">
              <a:solidFill>
                <a:schemeClr val="bg1"/>
              </a:solidFill>
              <a:latin typeface="Söhne"/>
            </a:endParaRPr>
          </a:p>
        </p:txBody>
      </p:sp>
      <p:sp>
        <p:nvSpPr>
          <p:cNvPr id="21" name="TextBox 20">
            <a:extLst>
              <a:ext uri="{FF2B5EF4-FFF2-40B4-BE49-F238E27FC236}">
                <a16:creationId xmlns:a16="http://schemas.microsoft.com/office/drawing/2014/main" id="{9F41CDDF-8F24-74A3-A649-DA651A5D607F}"/>
              </a:ext>
            </a:extLst>
          </p:cNvPr>
          <p:cNvSpPr txBox="1"/>
          <p:nvPr/>
        </p:nvSpPr>
        <p:spPr>
          <a:xfrm>
            <a:off x="4307585" y="898338"/>
            <a:ext cx="3764872" cy="461665"/>
          </a:xfrm>
          <a:prstGeom prst="rect">
            <a:avLst/>
          </a:prstGeom>
          <a:noFill/>
        </p:spPr>
        <p:txBody>
          <a:bodyPr wrap="square">
            <a:spAutoFit/>
          </a:bodyPr>
          <a:lstStyle/>
          <a:p>
            <a:r>
              <a:rPr lang="en-US" sz="2400" b="1" i="0" dirty="0">
                <a:solidFill>
                  <a:schemeClr val="tx2"/>
                </a:solidFill>
                <a:effectLst/>
                <a:latin typeface="Söhne"/>
              </a:rPr>
              <a:t>Customized LLM Query</a:t>
            </a:r>
            <a:endParaRPr lang="en-US" sz="2400" b="1" dirty="0">
              <a:solidFill>
                <a:schemeClr val="tx2"/>
              </a:solidFill>
            </a:endParaRPr>
          </a:p>
        </p:txBody>
      </p:sp>
      <p:sp>
        <p:nvSpPr>
          <p:cNvPr id="22" name="TextBox 21">
            <a:extLst>
              <a:ext uri="{FF2B5EF4-FFF2-40B4-BE49-F238E27FC236}">
                <a16:creationId xmlns:a16="http://schemas.microsoft.com/office/drawing/2014/main" id="{E056DFA2-3CD7-DB0A-2947-23A7EE1CCF4E}"/>
              </a:ext>
            </a:extLst>
          </p:cNvPr>
          <p:cNvSpPr txBox="1"/>
          <p:nvPr/>
        </p:nvSpPr>
        <p:spPr>
          <a:xfrm>
            <a:off x="911407" y="758429"/>
            <a:ext cx="2003563" cy="830997"/>
          </a:xfrm>
          <a:prstGeom prst="rect">
            <a:avLst/>
          </a:prstGeom>
          <a:noFill/>
        </p:spPr>
        <p:txBody>
          <a:bodyPr wrap="square">
            <a:spAutoFit/>
          </a:bodyPr>
          <a:lstStyle/>
          <a:p>
            <a:pPr algn="ctr"/>
            <a:r>
              <a:rPr lang="en-US" sz="2400" b="1" i="0" dirty="0">
                <a:solidFill>
                  <a:schemeClr val="tx2"/>
                </a:solidFill>
                <a:effectLst/>
                <a:latin typeface="Söhne"/>
              </a:rPr>
              <a:t>Topics </a:t>
            </a:r>
          </a:p>
          <a:p>
            <a:pPr algn="ctr"/>
            <a:r>
              <a:rPr lang="en-US" sz="2400" b="1" dirty="0">
                <a:solidFill>
                  <a:schemeClr val="tx2"/>
                </a:solidFill>
                <a:latin typeface="Söhne"/>
              </a:rPr>
              <a:t>(</a:t>
            </a:r>
            <a:r>
              <a:rPr lang="en-US" sz="2400" b="1" i="0" dirty="0">
                <a:solidFill>
                  <a:schemeClr val="tx2"/>
                </a:solidFill>
                <a:effectLst/>
                <a:latin typeface="Söhne"/>
              </a:rPr>
              <a:t>per cluster)</a:t>
            </a:r>
            <a:endParaRPr lang="en-US" sz="2400" b="1" dirty="0">
              <a:solidFill>
                <a:schemeClr val="tx2"/>
              </a:solidFill>
            </a:endParaRPr>
          </a:p>
        </p:txBody>
      </p:sp>
      <p:sp>
        <p:nvSpPr>
          <p:cNvPr id="23" name="TextBox 22">
            <a:extLst>
              <a:ext uri="{FF2B5EF4-FFF2-40B4-BE49-F238E27FC236}">
                <a16:creationId xmlns:a16="http://schemas.microsoft.com/office/drawing/2014/main" id="{767B49A8-4D23-E3EE-B841-CA9BBC7136E5}"/>
              </a:ext>
            </a:extLst>
          </p:cNvPr>
          <p:cNvSpPr txBox="1"/>
          <p:nvPr/>
        </p:nvSpPr>
        <p:spPr>
          <a:xfrm>
            <a:off x="9415223" y="411417"/>
            <a:ext cx="2776777" cy="830997"/>
          </a:xfrm>
          <a:prstGeom prst="rect">
            <a:avLst/>
          </a:prstGeom>
          <a:noFill/>
        </p:spPr>
        <p:txBody>
          <a:bodyPr wrap="square">
            <a:spAutoFit/>
          </a:bodyPr>
          <a:lstStyle/>
          <a:p>
            <a:r>
              <a:rPr lang="en-US" sz="2400" b="1" i="0" dirty="0">
                <a:solidFill>
                  <a:schemeClr val="tx2"/>
                </a:solidFill>
                <a:effectLst/>
                <a:latin typeface="Söhne"/>
              </a:rPr>
              <a:t>LLM answer </a:t>
            </a:r>
          </a:p>
          <a:p>
            <a:r>
              <a:rPr lang="en-US" sz="2400" b="1" i="0" dirty="0">
                <a:solidFill>
                  <a:schemeClr val="tx2"/>
                </a:solidFill>
                <a:effectLst/>
                <a:latin typeface="Söhne"/>
              </a:rPr>
              <a:t>(research expertise)</a:t>
            </a:r>
            <a:endParaRPr lang="en-US" sz="2400" b="1" dirty="0">
              <a:solidFill>
                <a:schemeClr val="tx2"/>
              </a:solidFill>
            </a:endParaRPr>
          </a:p>
        </p:txBody>
      </p:sp>
      <p:sp>
        <p:nvSpPr>
          <p:cNvPr id="24" name="TextBox 23">
            <a:extLst>
              <a:ext uri="{FF2B5EF4-FFF2-40B4-BE49-F238E27FC236}">
                <a16:creationId xmlns:a16="http://schemas.microsoft.com/office/drawing/2014/main" id="{725BA124-257B-28DD-1578-670B76C2843B}"/>
              </a:ext>
            </a:extLst>
          </p:cNvPr>
          <p:cNvSpPr txBox="1"/>
          <p:nvPr/>
        </p:nvSpPr>
        <p:spPr>
          <a:xfrm>
            <a:off x="9337434" y="1366960"/>
            <a:ext cx="2641206" cy="830997"/>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dirty="0">
                <a:solidFill>
                  <a:srgbClr val="0D0D0D"/>
                </a:solidFill>
                <a:highlight>
                  <a:srgbClr val="FFFFFF"/>
                </a:highlight>
                <a:latin typeface="Söhne"/>
              </a:rPr>
              <a:t>1)</a:t>
            </a:r>
            <a:r>
              <a:rPr lang="en-US" sz="1200" b="0" i="0" dirty="0">
                <a:solidFill>
                  <a:srgbClr val="0D0D0D"/>
                </a:solidFill>
                <a:effectLst/>
                <a:highlight>
                  <a:srgbClr val="FFFFFF"/>
                </a:highlight>
                <a:latin typeface="Söhne"/>
              </a:rPr>
              <a:t>Tobramycin for Inhalation or Tobramycin solution for inhalation (TOBI); 2)Oral placebo; 3)Oral ciprofloxacin</a:t>
            </a:r>
          </a:p>
        </p:txBody>
      </p:sp>
      <p:sp>
        <p:nvSpPr>
          <p:cNvPr id="25" name="TextBox 24">
            <a:extLst>
              <a:ext uri="{FF2B5EF4-FFF2-40B4-BE49-F238E27FC236}">
                <a16:creationId xmlns:a16="http://schemas.microsoft.com/office/drawing/2014/main" id="{146CE558-C7D4-59FE-658B-F40BFD0DC393}"/>
              </a:ext>
            </a:extLst>
          </p:cNvPr>
          <p:cNvSpPr txBox="1"/>
          <p:nvPr/>
        </p:nvSpPr>
        <p:spPr>
          <a:xfrm>
            <a:off x="9337434" y="3065530"/>
            <a:ext cx="2641206"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highlight>
                  <a:srgbClr val="FFFFFF"/>
                </a:highlight>
                <a:latin typeface="Söhne"/>
              </a:rPr>
              <a:t>1) Inhaled Mannitol; 2) Dornase Alpha (</a:t>
            </a:r>
            <a:r>
              <a:rPr lang="en-US" sz="1200" b="0" i="0" dirty="0" err="1">
                <a:solidFill>
                  <a:srgbClr val="0D0D0D"/>
                </a:solidFill>
                <a:effectLst/>
                <a:highlight>
                  <a:srgbClr val="FFFFFF"/>
                </a:highlight>
                <a:latin typeface="Söhne"/>
              </a:rPr>
              <a:t>rhDNase</a:t>
            </a:r>
            <a:r>
              <a:rPr lang="en-US" sz="1200" b="0" i="0" dirty="0">
                <a:solidFill>
                  <a:srgbClr val="0D0D0D"/>
                </a:solidFill>
                <a:effectLst/>
                <a:highlight>
                  <a:srgbClr val="FFFFFF"/>
                </a:highlight>
                <a:latin typeface="Söhne"/>
              </a:rPr>
              <a:t> or </a:t>
            </a:r>
            <a:r>
              <a:rPr lang="en-US" sz="1200" b="0" i="0" dirty="0" err="1">
                <a:solidFill>
                  <a:srgbClr val="0D0D0D"/>
                </a:solidFill>
                <a:effectLst/>
                <a:highlight>
                  <a:srgbClr val="FFFFFF"/>
                </a:highlight>
                <a:latin typeface="Söhne"/>
              </a:rPr>
              <a:t>Pulmozyme</a:t>
            </a:r>
            <a:r>
              <a:rPr lang="en-US" sz="1200" b="0" i="0" dirty="0">
                <a:solidFill>
                  <a:srgbClr val="0D0D0D"/>
                </a:solidFill>
                <a:effectLst/>
                <a:highlight>
                  <a:srgbClr val="FFFFFF"/>
                </a:highlight>
                <a:latin typeface="Söhne"/>
              </a:rPr>
              <a:t>); 3)Cross-over Comparative Study</a:t>
            </a:r>
          </a:p>
        </p:txBody>
      </p:sp>
      <p:sp>
        <p:nvSpPr>
          <p:cNvPr id="26" name="TextBox 25">
            <a:extLst>
              <a:ext uri="{FF2B5EF4-FFF2-40B4-BE49-F238E27FC236}">
                <a16:creationId xmlns:a16="http://schemas.microsoft.com/office/drawing/2014/main" id="{5C553E5B-A07F-C11E-C221-5AB7EED1F913}"/>
              </a:ext>
            </a:extLst>
          </p:cNvPr>
          <p:cNvSpPr txBox="1"/>
          <p:nvPr/>
        </p:nvSpPr>
        <p:spPr>
          <a:xfrm>
            <a:off x="9337434" y="2295993"/>
            <a:ext cx="2641206"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highlight>
                  <a:srgbClr val="FFFFFF"/>
                </a:highlight>
                <a:latin typeface="Söhne"/>
              </a:rPr>
              <a:t>1) Pulmonary Function Tests;</a:t>
            </a:r>
            <a:r>
              <a:rPr lang="en-US" sz="1200" dirty="0">
                <a:solidFill>
                  <a:srgbClr val="0D0D0D"/>
                </a:solidFill>
                <a:highlight>
                  <a:srgbClr val="FFFFFF"/>
                </a:highlight>
                <a:latin typeface="Söhne"/>
              </a:rPr>
              <a:t> </a:t>
            </a:r>
            <a:r>
              <a:rPr lang="en-US" sz="1200" b="0" i="0" dirty="0">
                <a:solidFill>
                  <a:srgbClr val="0D0D0D"/>
                </a:solidFill>
                <a:effectLst/>
                <a:highlight>
                  <a:srgbClr val="FFFFFF"/>
                </a:highlight>
                <a:latin typeface="Söhne"/>
              </a:rPr>
              <a:t>2) High Resolution Computerized Tomography (HRCT); 3)DNA Analysis</a:t>
            </a:r>
          </a:p>
        </p:txBody>
      </p:sp>
      <p:sp>
        <p:nvSpPr>
          <p:cNvPr id="27" name="TextBox 26">
            <a:extLst>
              <a:ext uri="{FF2B5EF4-FFF2-40B4-BE49-F238E27FC236}">
                <a16:creationId xmlns:a16="http://schemas.microsoft.com/office/drawing/2014/main" id="{48B942DD-0612-011F-9150-1C935D2736F8}"/>
              </a:ext>
            </a:extLst>
          </p:cNvPr>
          <p:cNvSpPr txBox="1"/>
          <p:nvPr/>
        </p:nvSpPr>
        <p:spPr>
          <a:xfrm>
            <a:off x="9337434" y="3887879"/>
            <a:ext cx="2641206"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highlight>
                  <a:srgbClr val="FFFFFF"/>
                </a:highlight>
                <a:latin typeface="Söhne"/>
              </a:rPr>
              <a:t>1) Biofilm Susceptibility Testing; 2)Pseudomonas aeruginosa; 3)Antibiotic Selection</a:t>
            </a:r>
          </a:p>
        </p:txBody>
      </p:sp>
      <p:sp>
        <p:nvSpPr>
          <p:cNvPr id="28" name="TextBox 27">
            <a:extLst>
              <a:ext uri="{FF2B5EF4-FFF2-40B4-BE49-F238E27FC236}">
                <a16:creationId xmlns:a16="http://schemas.microsoft.com/office/drawing/2014/main" id="{D26DA2BB-3444-B33E-F990-A7730788E658}"/>
              </a:ext>
            </a:extLst>
          </p:cNvPr>
          <p:cNvSpPr txBox="1"/>
          <p:nvPr/>
        </p:nvSpPr>
        <p:spPr>
          <a:xfrm>
            <a:off x="9337434" y="4660044"/>
            <a:ext cx="2641206" cy="1015663"/>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highlight>
                  <a:srgbClr val="FFFFFF"/>
                </a:highlight>
                <a:latin typeface="Söhne"/>
              </a:rPr>
              <a:t>1) Qualitative Research; 2)</a:t>
            </a:r>
          </a:p>
          <a:p>
            <a:pPr algn="l"/>
            <a:r>
              <a:rPr lang="en-US" sz="1200" b="0" i="0" dirty="0">
                <a:solidFill>
                  <a:srgbClr val="0D0D0D"/>
                </a:solidFill>
                <a:effectLst/>
                <a:highlight>
                  <a:srgbClr val="FFFFFF"/>
                </a:highlight>
                <a:latin typeface="Söhne"/>
              </a:rPr>
              <a:t>MRSA Eradication Protocol; </a:t>
            </a:r>
          </a:p>
          <a:p>
            <a:pPr algn="l"/>
            <a:r>
              <a:rPr lang="en-US" sz="1200" b="0" i="0" dirty="0">
                <a:solidFill>
                  <a:srgbClr val="0D0D0D"/>
                </a:solidFill>
                <a:effectLst/>
                <a:highlight>
                  <a:srgbClr val="FFFFFF"/>
                </a:highlight>
                <a:latin typeface="Söhne"/>
              </a:rPr>
              <a:t>3)Cystic Fibrosis Transmembrane Conductance Regulator (CFTR) Modulator Therapy</a:t>
            </a:r>
          </a:p>
        </p:txBody>
      </p:sp>
      <p:sp>
        <p:nvSpPr>
          <p:cNvPr id="29" name="TextBox 28">
            <a:extLst>
              <a:ext uri="{FF2B5EF4-FFF2-40B4-BE49-F238E27FC236}">
                <a16:creationId xmlns:a16="http://schemas.microsoft.com/office/drawing/2014/main" id="{ED7B9F34-6F80-FDE8-F246-A7E7E220639A}"/>
              </a:ext>
            </a:extLst>
          </p:cNvPr>
          <p:cNvSpPr txBox="1"/>
          <p:nvPr/>
        </p:nvSpPr>
        <p:spPr>
          <a:xfrm>
            <a:off x="9337434" y="5807527"/>
            <a:ext cx="2641206" cy="64633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200" b="0" i="0" dirty="0">
                <a:solidFill>
                  <a:srgbClr val="0D0D0D"/>
                </a:solidFill>
                <a:effectLst/>
                <a:highlight>
                  <a:srgbClr val="FFFFFF"/>
                </a:highlight>
                <a:latin typeface="Söhne"/>
              </a:rPr>
              <a:t>1) Physical Conditioning Program; 2)Randomized Controlled Trial;  3)Health Status</a:t>
            </a:r>
          </a:p>
        </p:txBody>
      </p:sp>
      <p:sp>
        <p:nvSpPr>
          <p:cNvPr id="30" name="TextBox 29">
            <a:extLst>
              <a:ext uri="{FF2B5EF4-FFF2-40B4-BE49-F238E27FC236}">
                <a16:creationId xmlns:a16="http://schemas.microsoft.com/office/drawing/2014/main" id="{6F66886A-7B9E-74C6-F9BA-DCECBB689822}"/>
              </a:ext>
            </a:extLst>
          </p:cNvPr>
          <p:cNvSpPr txBox="1"/>
          <p:nvPr/>
        </p:nvSpPr>
        <p:spPr>
          <a:xfrm rot="16200000">
            <a:off x="-2494807" y="3143462"/>
            <a:ext cx="5462899" cy="461665"/>
          </a:xfrm>
          <a:prstGeom prst="rect">
            <a:avLst/>
          </a:prstGeom>
          <a:noFill/>
        </p:spPr>
        <p:txBody>
          <a:bodyPr wrap="square">
            <a:spAutoFit/>
          </a:bodyPr>
          <a:lstStyle/>
          <a:p>
            <a:r>
              <a:rPr lang="en-US" sz="2400" b="1" i="0" dirty="0">
                <a:solidFill>
                  <a:schemeClr val="tx2"/>
                </a:solidFill>
                <a:effectLst/>
                <a:latin typeface="Söhne"/>
              </a:rPr>
              <a:t>Clusters based on community detection</a:t>
            </a:r>
            <a:endParaRPr lang="en-US" sz="2400" b="1" dirty="0">
              <a:solidFill>
                <a:schemeClr val="tx2"/>
              </a:solidFill>
            </a:endParaRPr>
          </a:p>
        </p:txBody>
      </p:sp>
      <p:sp>
        <p:nvSpPr>
          <p:cNvPr id="31" name="Left Brace 30">
            <a:extLst>
              <a:ext uri="{FF2B5EF4-FFF2-40B4-BE49-F238E27FC236}">
                <a16:creationId xmlns:a16="http://schemas.microsoft.com/office/drawing/2014/main" id="{B628016D-FF8E-C627-39CD-25658F136BE3}"/>
              </a:ext>
            </a:extLst>
          </p:cNvPr>
          <p:cNvSpPr/>
          <p:nvPr/>
        </p:nvSpPr>
        <p:spPr>
          <a:xfrm>
            <a:off x="467475" y="695850"/>
            <a:ext cx="533412" cy="5956674"/>
          </a:xfrm>
          <a:prstGeom prst="leftBrace">
            <a:avLst>
              <a:gd name="adj1" fmla="val 97474"/>
              <a:gd name="adj2" fmla="val 50307"/>
            </a:avLst>
          </a:prstGeom>
          <a:ln>
            <a:prstDash val="lgDas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FE5D89EA-FB8F-1431-BB1B-7F4AB7EFB143}"/>
              </a:ext>
            </a:extLst>
          </p:cNvPr>
          <p:cNvSpPr txBox="1"/>
          <p:nvPr/>
        </p:nvSpPr>
        <p:spPr>
          <a:xfrm>
            <a:off x="734181" y="192979"/>
            <a:ext cx="10515600" cy="584775"/>
          </a:xfrm>
          <a:prstGeom prst="rect">
            <a:avLst/>
          </a:prstGeom>
          <a:noFill/>
        </p:spPr>
        <p:txBody>
          <a:bodyPr wrap="square">
            <a:spAutoFit/>
          </a:bodyPr>
          <a:lstStyle/>
          <a:p>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Using LLM for Expertise Extraction</a:t>
            </a:r>
          </a:p>
        </p:txBody>
      </p:sp>
      <p:sp>
        <p:nvSpPr>
          <p:cNvPr id="2" name="Rectangle 1">
            <a:extLst>
              <a:ext uri="{FF2B5EF4-FFF2-40B4-BE49-F238E27FC236}">
                <a16:creationId xmlns:a16="http://schemas.microsoft.com/office/drawing/2014/main" id="{1C2EA2D8-9321-AD58-9614-759C50B67762}"/>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8</a:t>
            </a:r>
          </a:p>
        </p:txBody>
      </p:sp>
    </p:spTree>
    <p:extLst>
      <p:ext uri="{BB962C8B-B14F-4D97-AF65-F5344CB8AC3E}">
        <p14:creationId xmlns:p14="http://schemas.microsoft.com/office/powerpoint/2010/main" val="195915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66AEA-EA56-4205-26EB-43E7E4A64806}"/>
              </a:ext>
            </a:extLst>
          </p:cNvPr>
          <p:cNvSpPr txBox="1"/>
          <p:nvPr/>
        </p:nvSpPr>
        <p:spPr>
          <a:xfrm>
            <a:off x="2243804" y="322375"/>
            <a:ext cx="9005977" cy="584775"/>
          </a:xfrm>
          <a:prstGeom prst="rect">
            <a:avLst/>
          </a:prstGeom>
          <a:noFill/>
        </p:spPr>
        <p:txBody>
          <a:bodyPr wrap="square">
            <a:spAutoFit/>
          </a:bodyPr>
          <a:lstStyle/>
          <a:p>
            <a:r>
              <a:rPr lang="en-US" sz="3200" dirty="0">
                <a:solidFill>
                  <a:srgbClr val="0D0D0D"/>
                </a:solidFill>
                <a:highlight>
                  <a:srgbClr val="FFFFFF"/>
                </a:highlight>
                <a:latin typeface="Times New Roman" panose="02020603050405020304" pitchFamily="18" charset="0"/>
                <a:ea typeface="+mj-ea"/>
                <a:cs typeface="Times New Roman" panose="02020603050405020304" pitchFamily="18" charset="0"/>
              </a:rPr>
              <a:t>RDCN labelled by Researches Expertise</a:t>
            </a:r>
          </a:p>
        </p:txBody>
      </p:sp>
      <p:sp>
        <p:nvSpPr>
          <p:cNvPr id="9" name="TextBox 8">
            <a:extLst>
              <a:ext uri="{FF2B5EF4-FFF2-40B4-BE49-F238E27FC236}">
                <a16:creationId xmlns:a16="http://schemas.microsoft.com/office/drawing/2014/main" id="{CC9A90F6-1E31-0FA0-B08A-5FC24A8259C4}"/>
              </a:ext>
            </a:extLst>
          </p:cNvPr>
          <p:cNvSpPr txBox="1"/>
          <p:nvPr/>
        </p:nvSpPr>
        <p:spPr>
          <a:xfrm>
            <a:off x="654424" y="4924962"/>
            <a:ext cx="10595357" cy="1754326"/>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Cluster Composition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The network consists of various clusters, each composed of researchers grouped by their specific areas of expertise and the extent of their collaborative interactions.</a:t>
            </a:r>
          </a:p>
          <a:p>
            <a:pPr marL="285750" indent="-285750" algn="l">
              <a:buFont typeface="Wingdings" panose="05000000000000000000" pitchFamily="2" charset="2"/>
              <a:buChar char="q"/>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Visual Differentiation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Clusters are visually distinguished by color, each representing a unique research theme or specialization area.</a:t>
            </a:r>
          </a:p>
          <a:p>
            <a:pPr marL="285750" indent="-285750" algn="l">
              <a:buFont typeface="Wingdings" panose="05000000000000000000" pitchFamily="2" charset="2"/>
              <a:buChar char="q"/>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Isolated Nodes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Notably, several nodes within the network lack connections, indicating potential areas for increased collaboration or unexplored research opportunities.</a:t>
            </a:r>
          </a:p>
        </p:txBody>
      </p:sp>
      <p:sp>
        <p:nvSpPr>
          <p:cNvPr id="2" name="Rectangle 1">
            <a:extLst>
              <a:ext uri="{FF2B5EF4-FFF2-40B4-BE49-F238E27FC236}">
                <a16:creationId xmlns:a16="http://schemas.microsoft.com/office/drawing/2014/main" id="{F477E213-5524-A9B2-2D12-4FE1975591DF}"/>
              </a:ext>
            </a:extLst>
          </p:cNvPr>
          <p:cNvSpPr/>
          <p:nvPr/>
        </p:nvSpPr>
        <p:spPr>
          <a:xfrm>
            <a:off x="-1" y="6445188"/>
            <a:ext cx="577049" cy="41281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9</a:t>
            </a:r>
          </a:p>
        </p:txBody>
      </p:sp>
      <p:pic>
        <p:nvPicPr>
          <p:cNvPr id="3" name="Picture 2" descr="A black background with white text&#10;&#10;Description automatically generated">
            <a:extLst>
              <a:ext uri="{FF2B5EF4-FFF2-40B4-BE49-F238E27FC236}">
                <a16:creationId xmlns:a16="http://schemas.microsoft.com/office/drawing/2014/main" id="{22ED5755-E9F3-176E-4238-DA8B980FC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336" y="6396811"/>
            <a:ext cx="1814193" cy="403737"/>
          </a:xfrm>
          <a:prstGeom prst="rect">
            <a:avLst/>
          </a:prstGeom>
        </p:spPr>
      </p:pic>
      <p:pic>
        <p:nvPicPr>
          <p:cNvPr id="4" name="Picture 3" descr="Purple text on a white background&#10;&#10;Description automatically generated">
            <a:extLst>
              <a:ext uri="{FF2B5EF4-FFF2-40B4-BE49-F238E27FC236}">
                <a16:creationId xmlns:a16="http://schemas.microsoft.com/office/drawing/2014/main" id="{8274B388-7D03-AF8B-7B22-0F11143B5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37" y="6472002"/>
            <a:ext cx="814801" cy="320913"/>
          </a:xfrm>
          <a:prstGeom prst="rect">
            <a:avLst/>
          </a:prstGeom>
        </p:spPr>
      </p:pic>
      <p:pic>
        <p:nvPicPr>
          <p:cNvPr id="13" name="Picture 12" descr="A diagram of different colored circles&#10;&#10;Description automatically generated with medium confidence">
            <a:extLst>
              <a:ext uri="{FF2B5EF4-FFF2-40B4-BE49-F238E27FC236}">
                <a16:creationId xmlns:a16="http://schemas.microsoft.com/office/drawing/2014/main" id="{9FD29D2E-7DC6-E81E-3118-D9A804AAF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029" y="861182"/>
            <a:ext cx="7039991" cy="3916613"/>
          </a:xfrm>
          <a:prstGeom prst="rect">
            <a:avLst/>
          </a:prstGeom>
        </p:spPr>
      </p:pic>
    </p:spTree>
    <p:extLst>
      <p:ext uri="{BB962C8B-B14F-4D97-AF65-F5344CB8AC3E}">
        <p14:creationId xmlns:p14="http://schemas.microsoft.com/office/powerpoint/2010/main" val="1703745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20772</TotalTime>
  <Words>1195</Words>
  <Application>Microsoft Office PowerPoint</Application>
  <PresentationFormat>Widescreen</PresentationFormat>
  <Paragraphs>146</Paragraphs>
  <Slides>12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-apple-system</vt:lpstr>
      <vt:lpstr>Aptos</vt:lpstr>
      <vt:lpstr>Aptos Display</vt:lpstr>
      <vt:lpstr>Arial</vt:lpstr>
      <vt:lpstr>Arial Unicode MS</vt:lpstr>
      <vt:lpstr>Calibri</vt:lpstr>
      <vt:lpstr>Helvetica Neue</vt:lpstr>
      <vt:lpstr>Söhne</vt:lpstr>
      <vt:lpstr>Times New Roman</vt:lpstr>
      <vt:lpstr>var(--colab-code-font-family)</vt:lpstr>
      <vt:lpstr>Wingdings</vt:lpstr>
      <vt:lpstr>Office Theme</vt:lpstr>
      <vt:lpstr>Harnessing Social Network Analysis and Large Language Models for Rare Disease Collaborator and Specialist Recommendation </vt:lpstr>
      <vt:lpstr>RD specialists, a key to shorten diagnosis journey</vt:lpstr>
      <vt:lpstr>Rare Disease Alert System (RDAS)</vt:lpstr>
      <vt:lpstr>Study Workflow</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Harnessing Social Network Analysis and Large Language Models for Rare Disease Specialist Recommendation</dc:title>
  <dc:creator>Valinejad, Jaber (NIH/NCATS) [C]</dc:creator>
  <cp:lastModifiedBy>Valinejad, Jaber (NIH/NCATS) [C]</cp:lastModifiedBy>
  <cp:revision>58</cp:revision>
  <dcterms:created xsi:type="dcterms:W3CDTF">2024-04-22T21:43:55Z</dcterms:created>
  <dcterms:modified xsi:type="dcterms:W3CDTF">2024-05-13T12:57:09Z</dcterms:modified>
</cp:coreProperties>
</file>